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411" r:id="rId3"/>
    <p:sldId id="406" r:id="rId4"/>
    <p:sldId id="409" r:id="rId5"/>
    <p:sldId id="412" r:id="rId6"/>
    <p:sldId id="410" r:id="rId7"/>
    <p:sldId id="413" r:id="rId8"/>
    <p:sldId id="415" r:id="rId9"/>
    <p:sldId id="417" r:id="rId10"/>
    <p:sldId id="418" r:id="rId11"/>
    <p:sldId id="414" r:id="rId12"/>
    <p:sldId id="419" r:id="rId13"/>
    <p:sldId id="421" r:id="rId14"/>
    <p:sldId id="423" r:id="rId15"/>
    <p:sldId id="425" r:id="rId16"/>
    <p:sldId id="426" r:id="rId17"/>
    <p:sldId id="427" r:id="rId18"/>
    <p:sldId id="424" r:id="rId19"/>
    <p:sldId id="428" r:id="rId20"/>
    <p:sldId id="429" r:id="rId21"/>
    <p:sldId id="430" r:id="rId22"/>
    <p:sldId id="431" r:id="rId23"/>
    <p:sldId id="432" r:id="rId24"/>
    <p:sldId id="433" r:id="rId25"/>
    <p:sldId id="434" r:id="rId26"/>
    <p:sldId id="436" r:id="rId27"/>
    <p:sldId id="435" r:id="rId28"/>
    <p:sldId id="437" r:id="rId29"/>
    <p:sldId id="438" r:id="rId30"/>
    <p:sldId id="439" r:id="rId31"/>
    <p:sldId id="440" r:id="rId32"/>
    <p:sldId id="441" r:id="rId33"/>
    <p:sldId id="405" r:id="rId34"/>
    <p:sldId id="293" r:id="rId35"/>
    <p:sldId id="306" r:id="rId36"/>
    <p:sldId id="416" r:id="rId37"/>
    <p:sldId id="422" r:id="rId3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2324" autoAdjust="0"/>
  </p:normalViewPr>
  <p:slideViewPr>
    <p:cSldViewPr snapToGrid="0">
      <p:cViewPr varScale="1">
        <p:scale>
          <a:sx n="91" d="100"/>
          <a:sy n="91" d="100"/>
        </p:scale>
        <p:origin x="1578" y="8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19/07/2023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19/07/2023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3856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 sistema operacional é um software essencial que gerencia recursos e fornece uma interface entre os componentes físicos do computador (hardware) e os aplicativos ou programas que são executados nele. Ele atua como uma camada de software intermediária que permite que os usuários interajam com o computador e execute tarefas de forma eficiente.</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2397205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"Bare metal" refere-se a um ambiente de desenvolvimento em que um programa é executado diretamente no hardware, sem a presença de um sistema operacional ou qualquer outra camada de software intermediária. Em outras palavras, o código é executado "no metal", interagindo diretamente com os recursos e periféricos do hardware.</a:t>
            </a:r>
          </a:p>
          <a:p>
            <a:endParaRPr lang="pt-BR" b="0" i="0" dirty="0">
              <a:solidFill>
                <a:srgbClr val="374151"/>
              </a:solidFill>
              <a:effectLst/>
              <a:latin typeface="Söhne"/>
            </a:endParaRPr>
          </a:p>
          <a:p>
            <a:r>
              <a:rPr lang="pt-BR" b="0" i="0" dirty="0">
                <a:solidFill>
                  <a:srgbClr val="374151"/>
                </a:solidFill>
                <a:effectLst/>
                <a:latin typeface="Söhne"/>
              </a:rPr>
              <a:t>No entanto, é importante ressaltar que o desenvolvimento </a:t>
            </a:r>
            <a:r>
              <a:rPr lang="pt-BR" b="0" i="0" dirty="0" err="1">
                <a:solidFill>
                  <a:srgbClr val="374151"/>
                </a:solidFill>
                <a:effectLst/>
                <a:latin typeface="Söhne"/>
              </a:rPr>
              <a:t>bare</a:t>
            </a:r>
            <a:r>
              <a:rPr lang="pt-BR" b="0" i="0" dirty="0">
                <a:solidFill>
                  <a:srgbClr val="374151"/>
                </a:solidFill>
                <a:effectLst/>
                <a:latin typeface="Söhne"/>
              </a:rPr>
              <a:t> metal pode ser mais complexo e exigir conhecimentos profundos do hardware subjacente. Além disso, a falta de um sistema operacional pode limitar a capacidade de executar aplicativos complexos, multitarefa e gerenciar recursos de forma abstrata. </a:t>
            </a:r>
            <a:endParaRPr lang="pt-BR" dirty="0"/>
          </a:p>
          <a:p>
            <a:endParaRPr lang="pt-BR" dirty="0"/>
          </a:p>
          <a:p>
            <a:r>
              <a:rPr lang="pt-BR" dirty="0"/>
              <a:t>A detecção de palavras-chave lida com a identificação de palavras-chave em falas. É um problema de processamento de sinais de fala.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30481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Uma biblioteca é um conjunto de código reutilizável que contém funções, classes e outros componentes </a:t>
            </a:r>
            <a:r>
              <a:rPr lang="pt-BR" b="0" i="0" dirty="0" err="1">
                <a:solidFill>
                  <a:srgbClr val="374151"/>
                </a:solidFill>
                <a:effectLst/>
                <a:latin typeface="Söhne"/>
              </a:rPr>
              <a:t>pré</a:t>
            </a:r>
            <a:r>
              <a:rPr lang="pt-BR" b="0" i="0" dirty="0">
                <a:solidFill>
                  <a:srgbClr val="374151"/>
                </a:solidFill>
                <a:effectLst/>
                <a:latin typeface="Söhne"/>
              </a:rPr>
              <a:t>-compilados, permitindo que os desenvolvedores economizem tempo e esforço ao aproveitar o trabalho já realizado por outros. Elas oferecem funcionalidades prontas para uso em programas de software, promovendo a reutilização de código e aumentando a produtividade do desenvolvimento.</a:t>
            </a:r>
          </a:p>
          <a:p>
            <a:endParaRPr lang="pt-BR" b="0" i="0" dirty="0">
              <a:solidFill>
                <a:srgbClr val="374151"/>
              </a:solidFill>
              <a:effectLst/>
              <a:latin typeface="Söhne"/>
            </a:endParaRP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805761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Ele cria um nível de abstração. Portanto, você não precisa se preocupar com os detalhes minuciosos do nível inferior. E essa é a beleza de um sistema de uso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673184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7172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64223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205498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en-US" b="0" i="0" dirty="0">
                <a:solidFill>
                  <a:srgbClr val="0074B5"/>
                </a:solidFill>
                <a:effectLst/>
                <a:latin typeface="Inter"/>
              </a:rPr>
              <a:t>The point is that you want uniform code portability, well,</a:t>
            </a:r>
          </a:p>
          <a:p>
            <a:pPr algn="l">
              <a:buFont typeface="+mj-lt"/>
              <a:buAutoNum type="arabicPeriod"/>
            </a:pPr>
            <a:r>
              <a:rPr lang="en-US" b="1" i="0" dirty="0">
                <a:solidFill>
                  <a:srgbClr val="333333"/>
                </a:solidFill>
                <a:effectLst/>
                <a:latin typeface="Inter"/>
              </a:rPr>
              <a:t>you're going to have to pay a price in terms of these things.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228817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que você irá agora</a:t>
            </a:r>
          </a:p>
          <a:p>
            <a:r>
              <a:rPr lang="pt-BR" dirty="0"/>
              <a:t>precisa estar pensando.</a:t>
            </a:r>
          </a:p>
          <a:p>
            <a:r>
              <a:rPr lang="pt-BR" dirty="0"/>
              <a:t>Como habilitamos o </a:t>
            </a:r>
            <a:r>
              <a:rPr lang="pt-BR" dirty="0" err="1"/>
              <a:t>TinyML</a:t>
            </a:r>
            <a:r>
              <a:rPr lang="pt-BR" dirty="0"/>
              <a:t> uniformemente nesses sistemas embarcados tão diferentes?</a:t>
            </a:r>
          </a:p>
          <a:p>
            <a:r>
              <a:rPr lang="pt-BR" dirty="0"/>
              <a:t>se houver menor portabilidade de plataforma?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616014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sobre a qual você agora precisa pensar.</a:t>
            </a:r>
          </a:p>
          <a:p>
            <a:r>
              <a:rPr lang="pt-BR" dirty="0"/>
              <a:t>Como habilitamos o </a:t>
            </a:r>
            <a:r>
              <a:rPr lang="pt-BR" dirty="0" err="1"/>
              <a:t>TinyML</a:t>
            </a:r>
            <a:r>
              <a:rPr lang="pt-BR" dirty="0"/>
              <a:t> uniformemente nesses sistemas embarcados tão diferentes se a portabilidade da plataforma é menor?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573017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effectLst/>
                <a:latin typeface="Söhne"/>
              </a:rPr>
              <a:t>Essas conclusões destacam a natureza especializada e específica dos sistemas embarcados, onde o hardware e o software são projetados para atender a requisitos específicos, mas em troca, podem oferecer maior eficiência e otimização para suas aplicações específicas. Em contraste, sistemas de computação de uso geral são mais flexíveis e abrangentes, mas podem não ser tão eficientes em recursos para tarefas altamente especializadas.</a:t>
            </a: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489489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clock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clock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clock requer que a CPU funcione em uma taxa mais rápida, o que consome mais energia para alimentar os circuitos e processos internos. Além disso, um clock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portante</a:t>
            </a:r>
            <a:r>
              <a:rPr lang="pt-BR" dirty="0"/>
              <a:t>, é possível executar aplicações de detecção de objetos.</a:t>
            </a:r>
          </a:p>
          <a:p>
            <a:endParaRPr lang="pt-BR" dirty="0"/>
          </a:p>
          <a:p>
            <a:r>
              <a:rPr lang="pt-BR" dirty="0"/>
              <a:t>O </a:t>
            </a:r>
            <a:r>
              <a:rPr lang="pt-BR" dirty="0" err="1"/>
              <a:t>Wio</a:t>
            </a:r>
            <a:r>
              <a:rPr lang="pt-BR" dirty="0"/>
              <a:t> Terminal tem um display LCD.</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Referencia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[1] https://www.anandtech.com/show/8400/arms-cortex-m-even-smaller-and-lower-power-cpu-cores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7813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107801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822745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19/07/2023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pixabay.com/en/wrong-incorrect-delete-abort-295503/" TargetMode="External"/><Relationship Id="rId5" Type="http://schemas.openxmlformats.org/officeDocument/2006/relationships/image" Target="../media/image37.png"/><Relationship Id="rId4" Type="http://schemas.openxmlformats.org/officeDocument/2006/relationships/hyperlink" Target="https://openclipart.org/detail/26557/raemi_check_mark"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openclipart.org/detail/26557/raemi_check_mark"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36.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36.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4.jpeg"/><Relationship Id="rId7"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TP557 - Tópicos avançados em IoT e Machine Learning:</a:t>
            </a:r>
            <a:br>
              <a:rPr lang="pt-BR" dirty="0"/>
            </a:br>
            <a:r>
              <a:rPr lang="pt-BR" b="1" i="1" dirty="0"/>
              <a:t>Desafios do </a:t>
            </a:r>
            <a:r>
              <a:rPr lang="pt-BR" b="1" i="1" dirty="0" err="1"/>
              <a:t>TinyML</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46313979"/>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mais elevada é a frequência de operação de uma CPU, mais instruções por segundo são processadas e, consequentemente, maior é o consumo de energia.</a:t>
            </a:r>
          </a:p>
          <a:p>
            <a:r>
              <a:rPr lang="pt-BR" dirty="0"/>
              <a:t>As diferenças são muito grandes, principalmente devido ao tamanho dos sistemas e suas limitações.</a:t>
            </a:r>
          </a:p>
          <a:p>
            <a:r>
              <a:rPr lang="pt-BR" dirty="0"/>
              <a:t>Percebam que vários desafios devem ser superados para que algoritmos de ML possam ser executados nesses dispositivos.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7" y="2090854"/>
                <a:ext cx="943612" cy="461665"/>
              </a:xfrm>
              <a:prstGeom prst="rect">
                <a:avLst/>
              </a:prstGeom>
              <a:noFill/>
            </p:spPr>
            <p:txBody>
              <a:bodyPr wrap="square" rtlCol="0">
                <a:spAutoFit/>
              </a:bodyPr>
              <a:lstStyle/>
              <a:p>
                <a:pPr algn="ctr"/>
                <a:r>
                  <a:rPr lang="pt-BR" sz="1200"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a:t>
                </a:r>
              </a:p>
            </p:txBody>
          </p:sp>
        </mc:Choice>
        <mc:Fallback xmlns="">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7" y="2090854"/>
                <a:ext cx="943612"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1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7" y="2004044"/>
            <a:ext cx="8095784" cy="4017615"/>
          </a:xfrm>
        </p:spPr>
        <p:txBody>
          <a:bodyPr/>
          <a:lstStyle/>
          <a:p>
            <a:r>
              <a:rPr lang="pt-BR" dirty="0"/>
              <a:t>Com sistemas computacionais de uso geral, nós praticamente não precisamos nos preocupar com memória, consumo, poder computacional.  </a:t>
            </a:r>
          </a:p>
          <a:p>
            <a:r>
              <a:rPr lang="pt-BR" dirty="0"/>
              <a:t>Porém, com sistemas embarcados precisamos saber </a:t>
            </a:r>
          </a:p>
          <a:p>
            <a:pPr lvl="1">
              <a:buFont typeface="Wingdings" panose="05000000000000000000" pitchFamily="2" charset="2"/>
              <a:buChar char="§"/>
            </a:pPr>
            <a:r>
              <a:rPr lang="pt-BR" dirty="0"/>
              <a:t>o quanto de memória a aplicação requer, pois pode não caber na memória.</a:t>
            </a:r>
          </a:p>
          <a:p>
            <a:pPr lvl="1">
              <a:buFont typeface="Wingdings" panose="05000000000000000000" pitchFamily="2" charset="2"/>
              <a:buChar char="§"/>
            </a:pPr>
            <a:r>
              <a:rPr lang="pt-BR" dirty="0"/>
              <a:t>o consumo de energia da aplicação, pois a bateria pode não durar muito.</a:t>
            </a:r>
          </a:p>
          <a:p>
            <a:pPr lvl="1">
              <a:buFont typeface="Wingdings" panose="05000000000000000000" pitchFamily="2" charset="2"/>
              <a:buChar char="§"/>
            </a:pPr>
            <a:r>
              <a:rPr lang="pt-BR" dirty="0"/>
              <a:t>a quantidade necessária de processamento de dados,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a:t>Clock</a:t>
                          </a:r>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xmlns="">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60417" t="-836066" r="-273958" b="-11475"/>
                          </a:stretch>
                        </a:blipFill>
                      </a:tcPr>
                    </a:tc>
                    <a:tc>
                      <a:txBody>
                        <a:bodyPr/>
                        <a:lstStyle/>
                        <a:p>
                          <a:endParaRPr lang="pt-BR"/>
                        </a:p>
                      </a:txBody>
                      <a:tcPr>
                        <a:blipFill>
                          <a:blip r:embed="rId3"/>
                          <a:stretch>
                            <a:fillRect l="-286260" t="-836066" r="-201145" b="-11475"/>
                          </a:stretch>
                        </a:blipFill>
                      </a:tcPr>
                    </a:tc>
                    <a:tc>
                      <a:txBody>
                        <a:bodyPr/>
                        <a:lstStyle/>
                        <a:p>
                          <a:endParaRPr lang="pt-BR"/>
                        </a:p>
                      </a:txBody>
                      <a:tcPr>
                        <a:blipFill>
                          <a:blip r:embed="rId3"/>
                          <a:stretch>
                            <a:fillRect l="-387739" t="-836066" r="-10191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344107" y="1545428"/>
            <a:ext cx="2616963" cy="1200329"/>
          </a:xfrm>
          <a:prstGeom prst="rect">
            <a:avLst/>
          </a:prstGeom>
          <a:noFill/>
        </p:spPr>
        <p:txBody>
          <a:bodyPr wrap="square">
            <a:spAutoFit/>
          </a:bodyPr>
          <a:lstStyle/>
          <a:p>
            <a:pPr algn="ctr"/>
            <a:r>
              <a:rPr lang="pt-BR" sz="2400" dirty="0"/>
              <a:t>Os </a:t>
            </a:r>
            <a:r>
              <a:rPr lang="pt-BR" sz="2400" i="1" dirty="0" err="1"/>
              <a:t>endpoints</a:t>
            </a:r>
            <a:r>
              <a:rPr lang="pt-BR" sz="2400" dirty="0"/>
              <a:t> têm restrições de recursos.</a:t>
            </a:r>
          </a:p>
        </p:txBody>
      </p:sp>
    </p:spTree>
    <p:extLst>
      <p:ext uri="{BB962C8B-B14F-4D97-AF65-F5344CB8AC3E}">
        <p14:creationId xmlns:p14="http://schemas.microsoft.com/office/powerpoint/2010/main" val="62252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241628" y="1597572"/>
            <a:ext cx="4855779" cy="5260429"/>
          </a:xfrm>
        </p:spPr>
        <p:txBody>
          <a:bodyPr>
            <a:normAutofit fontScale="92500" lnSpcReduction="10000"/>
          </a:bodyPr>
          <a:lstStyle/>
          <a:p>
            <a:r>
              <a:rPr lang="pt-BR" b="1" dirty="0" err="1"/>
              <a:t>Cortex</a:t>
            </a:r>
            <a:r>
              <a:rPr lang="pt-BR" b="1" dirty="0"/>
              <a:t> A</a:t>
            </a:r>
            <a:r>
              <a:rPr lang="pt-BR" dirty="0"/>
              <a:t>: alta performance.</a:t>
            </a:r>
          </a:p>
          <a:p>
            <a:pPr lvl="1">
              <a:buFont typeface="Wingdings" panose="05000000000000000000" pitchFamily="2" charset="2"/>
              <a:buChar char="§"/>
            </a:pPr>
            <a:r>
              <a:rPr lang="pt-BR" dirty="0"/>
              <a:t>Suportam até 4 cores. </a:t>
            </a:r>
          </a:p>
          <a:p>
            <a:pPr lvl="1">
              <a:buFont typeface="Wingdings" panose="05000000000000000000" pitchFamily="2" charset="2"/>
              <a:buChar char="§"/>
            </a:pPr>
            <a:r>
              <a:rPr lang="pt-BR" dirty="0"/>
              <a:t>Por terem MMU, executam </a:t>
            </a:r>
            <a:r>
              <a:rPr lang="pt-BR" dirty="0" err="1"/>
              <a:t>SOs</a:t>
            </a:r>
            <a:r>
              <a:rPr lang="pt-BR" dirty="0"/>
              <a:t> completos, como Android e Linux.</a:t>
            </a:r>
          </a:p>
          <a:p>
            <a:r>
              <a:rPr lang="pt-BR" b="1" dirty="0" err="1"/>
              <a:t>Cortex</a:t>
            </a:r>
            <a:r>
              <a:rPr lang="pt-BR" b="1" dirty="0"/>
              <a:t> R</a:t>
            </a:r>
            <a:r>
              <a:rPr lang="pt-BR" dirty="0"/>
              <a:t>: alta performance  e resposta rápida. </a:t>
            </a:r>
          </a:p>
          <a:p>
            <a:pPr lvl="1">
              <a:buFont typeface="Wingdings" panose="05000000000000000000" pitchFamily="2" charset="2"/>
              <a:buChar char="§"/>
            </a:pPr>
            <a:r>
              <a:rPr lang="pt-BR" dirty="0"/>
              <a:t>Suportam até 2 cores.</a:t>
            </a:r>
          </a:p>
          <a:p>
            <a:pPr lvl="1">
              <a:buFont typeface="Wingdings" panose="05000000000000000000" pitchFamily="2" charset="2"/>
              <a:buChar char="§"/>
            </a:pPr>
            <a:r>
              <a:rPr lang="pt-BR" dirty="0"/>
              <a:t>Possuem </a:t>
            </a:r>
            <a:r>
              <a:rPr lang="pt-BR" dirty="0">
                <a:effectLst/>
              </a:rPr>
              <a:t>recursos de redundância e recuperação de falhas.</a:t>
            </a:r>
            <a:endParaRPr lang="pt-BR" dirty="0"/>
          </a:p>
          <a:p>
            <a:pPr lvl="1">
              <a:buFont typeface="Wingdings" panose="05000000000000000000" pitchFamily="2" charset="2"/>
              <a:buChar char="§"/>
            </a:pPr>
            <a:r>
              <a:rPr lang="pt-BR" dirty="0"/>
              <a:t>Por não terem MMU, não executam </a:t>
            </a:r>
            <a:r>
              <a:rPr lang="pt-BR" dirty="0" err="1"/>
              <a:t>SOs</a:t>
            </a:r>
            <a:r>
              <a:rPr lang="pt-BR" dirty="0"/>
              <a:t> completos, apenas </a:t>
            </a:r>
            <a:r>
              <a:rPr lang="pt-BR" dirty="0" err="1"/>
              <a:t>SOs</a:t>
            </a:r>
            <a:r>
              <a:rPr lang="pt-BR" dirty="0"/>
              <a:t> mais simples como </a:t>
            </a:r>
            <a:r>
              <a:rPr lang="pt-BR" dirty="0" err="1"/>
              <a:t>RTOSs</a:t>
            </a:r>
            <a:r>
              <a:rPr lang="pt-BR" dirty="0"/>
              <a:t>.</a:t>
            </a:r>
          </a:p>
          <a:p>
            <a:r>
              <a:rPr lang="pt-BR" b="1" dirty="0" err="1"/>
              <a:t>Cortex</a:t>
            </a:r>
            <a:r>
              <a:rPr lang="pt-BR" b="1" dirty="0"/>
              <a:t> M</a:t>
            </a:r>
            <a:r>
              <a:rPr lang="pt-BR" dirty="0"/>
              <a:t>: pequenos e com baixíssimo consumo.</a:t>
            </a:r>
          </a:p>
          <a:p>
            <a:pPr lvl="1">
              <a:buFont typeface="Wingdings" panose="05000000000000000000" pitchFamily="2" charset="2"/>
              <a:buChar char="§"/>
            </a:pPr>
            <a:r>
              <a:rPr lang="pt-BR" dirty="0"/>
              <a:t>Não executam </a:t>
            </a:r>
            <a:r>
              <a:rPr lang="pt-BR" dirty="0" err="1"/>
              <a:t>SOs</a:t>
            </a:r>
            <a:r>
              <a:rPr lang="pt-BR" dirty="0"/>
              <a:t> completos.</a:t>
            </a:r>
          </a:p>
        </p:txBody>
      </p:sp>
      <p:pic>
        <p:nvPicPr>
          <p:cNvPr id="11" name="Imagem 10">
            <a:extLst>
              <a:ext uri="{FF2B5EF4-FFF2-40B4-BE49-F238E27FC236}">
                <a16:creationId xmlns:a16="http://schemas.microsoft.com/office/drawing/2014/main" id="{E1E4D882-DB9A-5FC7-598C-43444E0B0659}"/>
              </a:ext>
            </a:extLst>
          </p:cNvPr>
          <p:cNvPicPr>
            <a:picLocks noChangeAspect="1"/>
          </p:cNvPicPr>
          <p:nvPr/>
        </p:nvPicPr>
        <p:blipFill rotWithShape="1">
          <a:blip r:embed="rId3">
            <a:extLst>
              <a:ext uri="{28A0092B-C50C-407E-A947-70E740481C1C}">
                <a14:useLocalDpi xmlns:a14="http://schemas.microsoft.com/office/drawing/2010/main" val="0"/>
              </a:ext>
            </a:extLst>
          </a:blip>
          <a:srcRect l="1012" b="1881"/>
          <a:stretch/>
        </p:blipFill>
        <p:spPr>
          <a:xfrm>
            <a:off x="25050" y="1573647"/>
            <a:ext cx="7237598" cy="4699881"/>
          </a:xfrm>
          <a:prstGeom prst="rect">
            <a:avLst/>
          </a:prstGeom>
        </p:spPr>
      </p:pic>
      <p:sp>
        <p:nvSpPr>
          <p:cNvPr id="14" name="CaixaDeTexto 13">
            <a:extLst>
              <a:ext uri="{FF2B5EF4-FFF2-40B4-BE49-F238E27FC236}">
                <a16:creationId xmlns:a16="http://schemas.microsoft.com/office/drawing/2014/main" id="{317FCA5B-6F59-804E-1F7C-C6D105428FE2}"/>
              </a:ext>
            </a:extLst>
          </p:cNvPr>
          <p:cNvSpPr txBox="1"/>
          <p:nvPr/>
        </p:nvSpPr>
        <p:spPr>
          <a:xfrm>
            <a:off x="931203" y="6102189"/>
            <a:ext cx="3409569" cy="646331"/>
          </a:xfrm>
          <a:prstGeom prst="rect">
            <a:avLst/>
          </a:prstGeom>
          <a:noFill/>
        </p:spPr>
        <p:txBody>
          <a:bodyPr wrap="square" rtlCol="0">
            <a:spAutoFit/>
          </a:bodyPr>
          <a:lstStyle/>
          <a:p>
            <a:pPr algn="ctr"/>
            <a:r>
              <a:rPr lang="pt-BR" sz="1200" dirty="0"/>
              <a:t>Família </a:t>
            </a:r>
            <a:r>
              <a:rPr lang="pt-BR" sz="1200" dirty="0">
                <a:solidFill>
                  <a:srgbClr val="222222"/>
                </a:solidFill>
              </a:rPr>
              <a:t>usada em sistemas </a:t>
            </a:r>
            <a:r>
              <a:rPr lang="pt-BR" sz="1200" b="0" i="0" dirty="0">
                <a:solidFill>
                  <a:srgbClr val="222222"/>
                </a:solidFill>
                <a:effectLst/>
              </a:rPr>
              <a:t>embarcados por serem pequenos e terem alta eficiência energética, poré</a:t>
            </a:r>
            <a:r>
              <a:rPr lang="pt-BR" sz="1200" dirty="0">
                <a:solidFill>
                  <a:srgbClr val="222222"/>
                </a:solidFill>
              </a:rPr>
              <a:t>m</a:t>
            </a:r>
            <a:r>
              <a:rPr lang="pt-BR" sz="1200" b="0" i="0" dirty="0">
                <a:solidFill>
                  <a:srgbClr val="222222"/>
                </a:solidFill>
                <a:effectLst/>
              </a:rPr>
              <a:t> isso implica em menor poder computacional.</a:t>
            </a:r>
            <a:endParaRPr lang="pt-BR" sz="1200" dirty="0"/>
          </a:p>
        </p:txBody>
      </p:sp>
      <p:sp>
        <p:nvSpPr>
          <p:cNvPr id="15" name="Retângulo 14">
            <a:extLst>
              <a:ext uri="{FF2B5EF4-FFF2-40B4-BE49-F238E27FC236}">
                <a16:creationId xmlns:a16="http://schemas.microsoft.com/office/drawing/2014/main" id="{65E15F29-C070-7BA6-413A-943C45F56AF0}"/>
              </a:ext>
            </a:extLst>
          </p:cNvPr>
          <p:cNvSpPr/>
          <p:nvPr/>
        </p:nvSpPr>
        <p:spPr>
          <a:xfrm>
            <a:off x="325820" y="4665333"/>
            <a:ext cx="2469931" cy="132556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Angulado 16">
            <a:extLst>
              <a:ext uri="{FF2B5EF4-FFF2-40B4-BE49-F238E27FC236}">
                <a16:creationId xmlns:a16="http://schemas.microsoft.com/office/drawing/2014/main" id="{5AB7648F-FE0B-224B-9D75-925605BE91A7}"/>
              </a:ext>
            </a:extLst>
          </p:cNvPr>
          <p:cNvCxnSpPr>
            <a:cxnSpLocks/>
          </p:cNvCxnSpPr>
          <p:nvPr/>
        </p:nvCxnSpPr>
        <p:spPr>
          <a:xfrm rot="16200000" flipH="1">
            <a:off x="623475" y="6117627"/>
            <a:ext cx="429450" cy="1860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93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pic>
        <p:nvPicPr>
          <p:cNvPr id="7" name="Imagem 6">
            <a:extLst>
              <a:ext uri="{FF2B5EF4-FFF2-40B4-BE49-F238E27FC236}">
                <a16:creationId xmlns:a16="http://schemas.microsoft.com/office/drawing/2014/main" id="{C4B70E1D-FB25-C150-9C3B-D7E5B5325080}"/>
              </a:ext>
            </a:extLst>
          </p:cNvPr>
          <p:cNvPicPr>
            <a:picLocks noChangeAspect="1"/>
          </p:cNvPicPr>
          <p:nvPr/>
        </p:nvPicPr>
        <p:blipFill>
          <a:blip r:embed="rId2"/>
          <a:stretch>
            <a:fillRect/>
          </a:stretch>
        </p:blipFill>
        <p:spPr>
          <a:xfrm>
            <a:off x="252248" y="2689828"/>
            <a:ext cx="5938345" cy="2399666"/>
          </a:xfrm>
          <a:prstGeom prst="rect">
            <a:avLst/>
          </a:prstGeom>
        </p:spPr>
      </p:pic>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06740" y="1825624"/>
            <a:ext cx="5333012" cy="4827423"/>
          </a:xfrm>
        </p:spPr>
        <p:txBody>
          <a:bodyPr/>
          <a:lstStyle/>
          <a:p>
            <a:pPr marL="0" indent="0">
              <a:buNone/>
            </a:pPr>
            <a:r>
              <a:rPr lang="pt-BR" b="1" dirty="0"/>
              <a:t>Cortex-M0+ e M0</a:t>
            </a:r>
          </a:p>
          <a:p>
            <a:r>
              <a:rPr lang="pt-BR" b="0" i="0" dirty="0">
                <a:effectLst/>
              </a:rPr>
              <a:t>Apresenta um conjunto de instruções simplificado, projetado para </a:t>
            </a:r>
            <a:r>
              <a:rPr lang="pt-BR" b="1" i="1" dirty="0">
                <a:effectLst/>
              </a:rPr>
              <a:t>economizar espaço e energia em sistemas com recursos limitados</a:t>
            </a:r>
            <a:r>
              <a:rPr lang="pt-BR" b="0" i="0" dirty="0">
                <a:effectLst/>
              </a:rPr>
              <a:t>.</a:t>
            </a:r>
            <a:endParaRPr lang="pt-BR" dirty="0"/>
          </a:p>
          <a:p>
            <a:r>
              <a:rPr lang="pt-BR" dirty="0"/>
              <a:t>Possui um conjunto de instruções para processamento de dados de uso geral e tarefas simples de controle de E/S.</a:t>
            </a:r>
          </a:p>
        </p:txBody>
      </p:sp>
    </p:spTree>
    <p:extLst>
      <p:ext uri="{BB962C8B-B14F-4D97-AF65-F5344CB8AC3E}">
        <p14:creationId xmlns:p14="http://schemas.microsoft.com/office/powerpoint/2010/main" val="100260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842234" y="1825624"/>
            <a:ext cx="5160580" cy="5032375"/>
          </a:xfrm>
        </p:spPr>
        <p:txBody>
          <a:bodyPr>
            <a:normAutofit lnSpcReduction="10000"/>
          </a:bodyPr>
          <a:lstStyle/>
          <a:p>
            <a:pPr marL="0" indent="0">
              <a:buNone/>
            </a:pPr>
            <a:r>
              <a:rPr lang="pt-BR" b="1" dirty="0"/>
              <a:t>Cortex-M3</a:t>
            </a:r>
          </a:p>
          <a:p>
            <a:r>
              <a:rPr lang="pt-BR" dirty="0"/>
              <a:t>O conjunto de instruções aumenta com o modelo.</a:t>
            </a:r>
          </a:p>
          <a:p>
            <a:r>
              <a:rPr lang="pt-BR" dirty="0"/>
              <a:t>Cada modelo maior oferece um superconjunto das instruções do modelo anterior. </a:t>
            </a:r>
          </a:p>
          <a:p>
            <a:pPr lvl="1">
              <a:buFont typeface="Wingdings" panose="05000000000000000000" pitchFamily="2" charset="2"/>
              <a:buChar char="§"/>
            </a:pPr>
            <a:r>
              <a:rPr lang="pt-BR" dirty="0"/>
              <a:t>Por exemplo, um M3 deve executar códigos do M0/M0+.</a:t>
            </a:r>
          </a:p>
          <a:p>
            <a:r>
              <a:rPr lang="pt-BR" dirty="0"/>
              <a:t>Os Cortex-M3 adicionam instruções para processamento de dados avançado, manipulação de bits e para divisão em hardware.</a:t>
            </a:r>
          </a:p>
        </p:txBody>
      </p:sp>
      <p:pic>
        <p:nvPicPr>
          <p:cNvPr id="5" name="Imagem 4">
            <a:extLst>
              <a:ext uri="{FF2B5EF4-FFF2-40B4-BE49-F238E27FC236}">
                <a16:creationId xmlns:a16="http://schemas.microsoft.com/office/drawing/2014/main" id="{3E6C70E5-F85D-1F23-54F0-251C7D0FFC60}"/>
              </a:ext>
            </a:extLst>
          </p:cNvPr>
          <p:cNvPicPr>
            <a:picLocks noChangeAspect="1"/>
          </p:cNvPicPr>
          <p:nvPr/>
        </p:nvPicPr>
        <p:blipFill>
          <a:blip r:embed="rId3"/>
          <a:stretch>
            <a:fillRect/>
          </a:stretch>
        </p:blipFill>
        <p:spPr>
          <a:xfrm>
            <a:off x="189186" y="2437578"/>
            <a:ext cx="6257161" cy="2891167"/>
          </a:xfrm>
          <a:prstGeom prst="rect">
            <a:avLst/>
          </a:prstGeom>
        </p:spPr>
      </p:pic>
    </p:spTree>
    <p:extLst>
      <p:ext uri="{BB962C8B-B14F-4D97-AF65-F5344CB8AC3E}">
        <p14:creationId xmlns:p14="http://schemas.microsoft.com/office/powerpoint/2010/main" val="8368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32027" y="1825624"/>
            <a:ext cx="5465379" cy="5032375"/>
          </a:xfrm>
        </p:spPr>
        <p:txBody>
          <a:bodyPr>
            <a:normAutofit fontScale="92500" lnSpcReduction="20000"/>
          </a:bodyPr>
          <a:lstStyle/>
          <a:p>
            <a:pPr marL="0" indent="0">
              <a:buNone/>
            </a:pPr>
            <a:r>
              <a:rPr lang="pt-BR" b="1" dirty="0"/>
              <a:t>Cortex-M4</a:t>
            </a:r>
          </a:p>
          <a:p>
            <a:r>
              <a:rPr lang="pt-BR" dirty="0"/>
              <a:t>Adiciona instruções básicas de processamento digital de sinais (DSP) como:</a:t>
            </a:r>
          </a:p>
          <a:p>
            <a:pPr lvl="1">
              <a:buFont typeface="Wingdings" panose="05000000000000000000" pitchFamily="2" charset="2"/>
              <a:buChar char="§"/>
            </a:pPr>
            <a:r>
              <a:rPr lang="pt-BR" b="1" dirty="0"/>
              <a:t>Single </a:t>
            </a:r>
            <a:r>
              <a:rPr lang="pt-BR" b="1" dirty="0" err="1"/>
              <a:t>Instruction</a:t>
            </a:r>
            <a:r>
              <a:rPr lang="pt-BR" b="1" dirty="0"/>
              <a:t> </a:t>
            </a:r>
            <a:r>
              <a:rPr lang="pt-BR" b="1" dirty="0" err="1"/>
              <a:t>Multiple</a:t>
            </a:r>
            <a:r>
              <a:rPr lang="pt-BR" b="1" dirty="0"/>
              <a:t> Data (SIMD)</a:t>
            </a:r>
            <a:r>
              <a:rPr lang="pt-BR" dirty="0"/>
              <a:t>: a mesma instrução é aplicada a grandes quantidades de dados. </a:t>
            </a:r>
          </a:p>
          <a:p>
            <a:pPr lvl="1">
              <a:buFont typeface="Wingdings" panose="05000000000000000000" pitchFamily="2" charset="2"/>
              <a:buChar char="§"/>
            </a:pPr>
            <a:r>
              <a:rPr lang="pt-BR" b="1" dirty="0" err="1"/>
              <a:t>Multiply</a:t>
            </a:r>
            <a:r>
              <a:rPr lang="pt-BR" b="1" dirty="0"/>
              <a:t> </a:t>
            </a:r>
            <a:r>
              <a:rPr lang="pt-BR" b="1" dirty="0" err="1"/>
              <a:t>and</a:t>
            </a:r>
            <a:r>
              <a:rPr lang="pt-BR" b="1" dirty="0"/>
              <a:t> </a:t>
            </a:r>
            <a:r>
              <a:rPr lang="pt-BR" b="1" dirty="0" err="1"/>
              <a:t>Accumulate</a:t>
            </a:r>
            <a:r>
              <a:rPr lang="pt-BR" b="1" dirty="0"/>
              <a:t> (MAC)</a:t>
            </a:r>
            <a:r>
              <a:rPr lang="pt-BR" dirty="0"/>
              <a:t>: realiza multiplicação e soma em um único ciclo de clock.</a:t>
            </a:r>
          </a:p>
          <a:p>
            <a:r>
              <a:rPr lang="pt-BR" dirty="0"/>
              <a:t>Esses instruções aceleram tarefas complexas de processamento de dados, como as encontradas em aplicativos de áudio e vídeo.</a:t>
            </a:r>
          </a:p>
          <a:p>
            <a:r>
              <a:rPr lang="pt-BR" dirty="0"/>
              <a:t>Pode ter uma unidade de ponto flutuante (FPU).</a:t>
            </a:r>
          </a:p>
        </p:txBody>
      </p:sp>
      <p:pic>
        <p:nvPicPr>
          <p:cNvPr id="4" name="Imagem 3">
            <a:extLst>
              <a:ext uri="{FF2B5EF4-FFF2-40B4-BE49-F238E27FC236}">
                <a16:creationId xmlns:a16="http://schemas.microsoft.com/office/drawing/2014/main" id="{04C1123F-F382-134D-FC66-F8C48013ECF3}"/>
              </a:ext>
            </a:extLst>
          </p:cNvPr>
          <p:cNvPicPr>
            <a:picLocks noChangeAspect="1"/>
          </p:cNvPicPr>
          <p:nvPr/>
        </p:nvPicPr>
        <p:blipFill>
          <a:blip r:embed="rId3"/>
          <a:stretch>
            <a:fillRect/>
          </a:stretch>
        </p:blipFill>
        <p:spPr>
          <a:xfrm>
            <a:off x="189186" y="2340581"/>
            <a:ext cx="6369269" cy="3248623"/>
          </a:xfrm>
          <a:prstGeom prst="rect">
            <a:avLst/>
          </a:prstGeom>
        </p:spPr>
      </p:pic>
    </p:spTree>
    <p:extLst>
      <p:ext uri="{BB962C8B-B14F-4D97-AF65-F5344CB8AC3E}">
        <p14:creationId xmlns:p14="http://schemas.microsoft.com/office/powerpoint/2010/main" val="3938883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fontScale="92500" lnSpcReduction="10000"/>
          </a:bodyPr>
          <a:lstStyle/>
          <a:p>
            <a:pPr marL="0" indent="0">
              <a:buNone/>
            </a:pPr>
            <a:r>
              <a:rPr lang="pt-BR" b="1" dirty="0"/>
              <a:t>Cortex-M4F</a:t>
            </a:r>
          </a:p>
          <a:p>
            <a:r>
              <a:rPr lang="pt-BR" dirty="0"/>
              <a:t>Vem com uma unidade de ponto flutuante (FPU).</a:t>
            </a:r>
          </a:p>
          <a:p>
            <a:r>
              <a:rPr lang="pt-BR" b="1" dirty="0"/>
              <a:t>Observações: </a:t>
            </a:r>
          </a:p>
          <a:p>
            <a:pPr lvl="1">
              <a:buFont typeface="Wingdings" panose="05000000000000000000" pitchFamily="2" charset="2"/>
              <a:buChar char="§"/>
            </a:pPr>
            <a:r>
              <a:rPr lang="pt-BR" dirty="0"/>
              <a:t>Até o M3 e M4 sem FPU, todas as operações são em </a:t>
            </a:r>
            <a:r>
              <a:rPr lang="pt-BR" b="1" i="1" dirty="0"/>
              <a:t>ponto fixo</a:t>
            </a:r>
            <a:r>
              <a:rPr lang="pt-BR" dirty="0"/>
              <a:t>.</a:t>
            </a:r>
          </a:p>
          <a:p>
            <a:pPr lvl="1">
              <a:buFont typeface="Wingdings" panose="05000000000000000000" pitchFamily="2" charset="2"/>
              <a:buChar char="§"/>
            </a:pPr>
            <a:r>
              <a:rPr lang="pt-BR" dirty="0"/>
              <a:t>Com o </a:t>
            </a:r>
            <a:r>
              <a:rPr lang="pt-BR" dirty="0" err="1"/>
              <a:t>TinyML</a:t>
            </a:r>
            <a:r>
              <a:rPr lang="pt-BR" dirty="0"/>
              <a:t>, vamos evitar ao máximo usar operações em </a:t>
            </a:r>
            <a:r>
              <a:rPr lang="pt-BR" b="1" i="1" dirty="0"/>
              <a:t>ponto flutuante</a:t>
            </a:r>
            <a:r>
              <a:rPr lang="pt-BR" dirty="0"/>
              <a:t>, pois </a:t>
            </a:r>
            <a:r>
              <a:rPr lang="pt-BR" b="1" i="1" dirty="0">
                <a:solidFill>
                  <a:srgbClr val="00B050"/>
                </a:solidFill>
              </a:rPr>
              <a:t>consomem mais memória e processamento, o que implica em mais consumo de energia</a:t>
            </a:r>
            <a:r>
              <a:rPr lang="pt-BR" dirty="0"/>
              <a:t>.</a:t>
            </a:r>
          </a:p>
          <a:p>
            <a:pPr lvl="2">
              <a:buFont typeface="Wingdings" panose="05000000000000000000" pitchFamily="2" charset="2"/>
              <a:buChar char="ü"/>
            </a:pPr>
            <a:r>
              <a:rPr lang="pt-BR" dirty="0"/>
              <a:t>Uma variável de ponto flutuante de precisão simples usa 4 bytes.</a:t>
            </a:r>
          </a:p>
          <a:p>
            <a:pPr lvl="2">
              <a:buFont typeface="Wingdings" panose="05000000000000000000" pitchFamily="2" charset="2"/>
              <a:buChar char="ü"/>
            </a:pPr>
            <a:r>
              <a:rPr lang="pt-BR" dirty="0"/>
              <a:t>O uso de operações em </a:t>
            </a:r>
            <a:r>
              <a:rPr lang="pt-BR" b="1" i="1" dirty="0"/>
              <a:t>ponto fixo</a:t>
            </a:r>
            <a:r>
              <a:rPr lang="pt-BR" dirty="0"/>
              <a:t> é uma das técnicas para reduzir o tamanhos de modelos de ML.</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268490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689943-76AC-C0A0-4147-67CB17AD1220}"/>
              </a:ext>
            </a:extLst>
          </p:cNvPr>
          <p:cNvSpPr>
            <a:spLocks noGrp="1"/>
          </p:cNvSpPr>
          <p:nvPr>
            <p:ph type="title"/>
          </p:nvPr>
        </p:nvSpPr>
        <p:spPr/>
        <p:txBody>
          <a:bodyPr/>
          <a:lstStyle/>
          <a:p>
            <a:r>
              <a:rPr lang="pt-BR"/>
              <a:t>Software</a:t>
            </a:r>
            <a:endParaRPr lang="pt-BR" dirty="0"/>
          </a:p>
        </p:txBody>
      </p:sp>
      <p:sp>
        <p:nvSpPr>
          <p:cNvPr id="3" name="Espaço Reservado para Conteúdo 2">
            <a:extLst>
              <a:ext uri="{FF2B5EF4-FFF2-40B4-BE49-F238E27FC236}">
                <a16:creationId xmlns:a16="http://schemas.microsoft.com/office/drawing/2014/main" id="{9EF5E6AA-B900-E5DA-064D-246F5EDE2770}"/>
              </a:ext>
            </a:extLst>
          </p:cNvPr>
          <p:cNvSpPr>
            <a:spLocks noGrp="1"/>
          </p:cNvSpPr>
          <p:nvPr>
            <p:ph idx="1"/>
          </p:nvPr>
        </p:nvSpPr>
        <p:spPr>
          <a:xfrm>
            <a:off x="4719143" y="1825625"/>
            <a:ext cx="7083973" cy="4953547"/>
          </a:xfrm>
        </p:spPr>
        <p:txBody>
          <a:bodyPr>
            <a:normAutofit fontScale="92500" lnSpcReduction="10000"/>
          </a:bodyPr>
          <a:lstStyle/>
          <a:p>
            <a:r>
              <a:rPr lang="pt-BR" dirty="0"/>
              <a:t>Falamos rapidamente do hardware, agora falaremos do software de um sistema computacional de uso geral para fazermos um paralelo com o mundo do </a:t>
            </a:r>
            <a:r>
              <a:rPr lang="pt-BR" b="1" i="1" dirty="0" err="1"/>
              <a:t>tinyML</a:t>
            </a:r>
            <a:r>
              <a:rPr lang="pt-BR" dirty="0"/>
              <a:t>.</a:t>
            </a:r>
          </a:p>
          <a:p>
            <a:r>
              <a:rPr lang="pt-BR" dirty="0"/>
              <a:t>Vamos começar pelo sistema operacional.</a:t>
            </a:r>
          </a:p>
          <a:p>
            <a:r>
              <a:rPr lang="pt-BR" b="0" i="0" dirty="0">
                <a:effectLst/>
              </a:rPr>
              <a:t>Um sistema operacional </a:t>
            </a:r>
            <a:r>
              <a:rPr lang="pt-BR" b="1" i="1" dirty="0">
                <a:solidFill>
                  <a:srgbClr val="00B050"/>
                </a:solidFill>
                <a:effectLst/>
              </a:rPr>
              <a:t>gerencia recursos e fornece uma interface entre os componentes físicos do computador (i.e., hardware) e os aplicativos ou programas</a:t>
            </a:r>
            <a:r>
              <a:rPr lang="pt-BR" b="0" i="0" dirty="0">
                <a:effectLst/>
              </a:rPr>
              <a:t> que são executados nele. </a:t>
            </a:r>
          </a:p>
          <a:p>
            <a:r>
              <a:rPr lang="pt-BR" b="0" i="0" dirty="0">
                <a:effectLst/>
              </a:rPr>
              <a:t>Ele atua como uma camada de software intermediária que permite que os usuários interajam com o computador e executem tarefas de forma eficiente.</a:t>
            </a:r>
            <a:endParaRPr lang="pt-BR" dirty="0"/>
          </a:p>
        </p:txBody>
      </p:sp>
      <p:grpSp>
        <p:nvGrpSpPr>
          <p:cNvPr id="4" name="Agrupar 3">
            <a:extLst>
              <a:ext uri="{FF2B5EF4-FFF2-40B4-BE49-F238E27FC236}">
                <a16:creationId xmlns:a16="http://schemas.microsoft.com/office/drawing/2014/main" id="{598D4000-D187-1C16-4832-5F4E06F7576E}"/>
              </a:ext>
            </a:extLst>
          </p:cNvPr>
          <p:cNvGrpSpPr/>
          <p:nvPr/>
        </p:nvGrpSpPr>
        <p:grpSpPr>
          <a:xfrm>
            <a:off x="1397499" y="1825625"/>
            <a:ext cx="2275115" cy="4201104"/>
            <a:chOff x="1164770" y="2145267"/>
            <a:chExt cx="2275115" cy="4201104"/>
          </a:xfrm>
        </p:grpSpPr>
        <p:sp>
          <p:nvSpPr>
            <p:cNvPr id="5" name="Retângulo 4">
              <a:extLst>
                <a:ext uri="{FF2B5EF4-FFF2-40B4-BE49-F238E27FC236}">
                  <a16:creationId xmlns:a16="http://schemas.microsoft.com/office/drawing/2014/main" id="{02DF7727-34E0-DA6D-9FD9-F350C8096927}"/>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066FBC63-8EA6-4C24-1613-BC617D47D9E9}"/>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3A2B19FF-0A4D-098B-554B-B6246DD48305}"/>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59213BE1-5A72-E78C-D504-5E24FC433F2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568145FE-6B2B-18C0-B02E-D78087316456}"/>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CF6673FA-7BB0-5B65-ED3A-D0914F7E5AD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22399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582953" y="1825624"/>
            <a:ext cx="6356799" cy="5032376"/>
          </a:xfrm>
        </p:spPr>
        <p:txBody>
          <a:bodyPr/>
          <a:lstStyle/>
          <a:p>
            <a:r>
              <a:rPr lang="pt-BR" dirty="0"/>
              <a:t>Podemos dividir os OSs nos três grandes grupos ao lado.</a:t>
            </a:r>
          </a:p>
          <a:p>
            <a:pPr marL="0" indent="0">
              <a:buNone/>
            </a:pPr>
            <a:endParaRPr lang="pt-BR" dirty="0"/>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spTree>
    <p:extLst>
      <p:ext uri="{BB962C8B-B14F-4D97-AF65-F5344CB8AC3E}">
        <p14:creationId xmlns:p14="http://schemas.microsoft.com/office/powerpoint/2010/main" val="3952051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622424" y="1825624"/>
            <a:ext cx="6424102" cy="5032376"/>
          </a:xfrm>
        </p:spPr>
        <p:txBody>
          <a:bodyPr>
            <a:normAutofit lnSpcReduction="10000"/>
          </a:bodyPr>
          <a:lstStyle/>
          <a:p>
            <a:r>
              <a:rPr lang="pt-BR" dirty="0"/>
              <a:t>Por exemplo, o </a:t>
            </a:r>
            <a:r>
              <a:rPr lang="pt-BR" dirty="0" err="1"/>
              <a:t>arduino</a:t>
            </a:r>
            <a:r>
              <a:rPr lang="pt-BR" dirty="0"/>
              <a:t> nano 33 pode rodar os </a:t>
            </a:r>
            <a:r>
              <a:rPr lang="pt-BR" dirty="0" err="1"/>
              <a:t>SOs</a:t>
            </a:r>
            <a:r>
              <a:rPr lang="pt-BR" dirty="0"/>
              <a:t>:  </a:t>
            </a:r>
            <a:r>
              <a:rPr lang="pt-BR" b="1" i="1" dirty="0"/>
              <a:t>Free RTOS </a:t>
            </a:r>
            <a:r>
              <a:rPr lang="pt-BR" dirty="0"/>
              <a:t>e </a:t>
            </a:r>
            <a:r>
              <a:rPr lang="pt-BR" b="1" i="1" dirty="0"/>
              <a:t>ARM </a:t>
            </a:r>
            <a:r>
              <a:rPr lang="pt-BR" b="1" i="1" dirty="0" err="1"/>
              <a:t>mbed</a:t>
            </a:r>
            <a:r>
              <a:rPr lang="pt-BR" dirty="0"/>
              <a:t>.</a:t>
            </a:r>
          </a:p>
          <a:p>
            <a:r>
              <a:rPr lang="pt-BR" dirty="0"/>
              <a:t>Entretanto, mesmo podendo usar um SO para controlar as aplicações sendo executadas no sistema, no mundo do </a:t>
            </a:r>
            <a:r>
              <a:rPr lang="pt-BR" dirty="0" err="1"/>
              <a:t>tinyML</a:t>
            </a:r>
            <a:r>
              <a:rPr lang="pt-BR" dirty="0"/>
              <a:t>, nós iremos optar pela execução em “</a:t>
            </a:r>
            <a:r>
              <a:rPr lang="pt-BR" b="1" i="1" dirty="0" err="1"/>
              <a:t>bare</a:t>
            </a:r>
            <a:r>
              <a:rPr lang="pt-BR" b="1" i="1" dirty="0"/>
              <a:t> metal</a:t>
            </a:r>
            <a:r>
              <a:rPr lang="pt-BR" dirty="0"/>
              <a:t>”, ou seja, sem SO, em cima do metal nu.</a:t>
            </a:r>
          </a:p>
          <a:p>
            <a:r>
              <a:rPr lang="pt-BR" dirty="0"/>
              <a:t>Pois queremos ter controle sobre o HW, criar soluções extremamente específicas, eficientes e enxutas.</a:t>
            </a:r>
          </a:p>
          <a:p>
            <a:pPr lvl="1">
              <a:buFont typeface="Wingdings" panose="05000000000000000000" pitchFamily="2" charset="2"/>
              <a:buChar char="§"/>
            </a:pPr>
            <a:r>
              <a:rPr lang="pt-BR" dirty="0"/>
              <a:t>Ex.: Aplicação </a:t>
            </a:r>
            <a:r>
              <a:rPr lang="pt-BR" i="1" dirty="0" err="1"/>
              <a:t>always</a:t>
            </a:r>
            <a:r>
              <a:rPr lang="pt-BR" i="1" dirty="0"/>
              <a:t> </a:t>
            </a:r>
            <a:r>
              <a:rPr lang="pt-BR" i="1" dirty="0" err="1"/>
              <a:t>on</a:t>
            </a:r>
            <a:r>
              <a:rPr lang="pt-BR" dirty="0"/>
              <a:t> para </a:t>
            </a:r>
            <a:r>
              <a:rPr lang="pt-BR" i="1" dirty="0" err="1"/>
              <a:t>keyword</a:t>
            </a:r>
            <a:r>
              <a:rPr lang="pt-BR" i="1" dirty="0"/>
              <a:t> </a:t>
            </a:r>
            <a:r>
              <a:rPr lang="pt-BR" i="1" dirty="0" err="1"/>
              <a:t>spotting</a:t>
            </a:r>
            <a:r>
              <a:rPr lang="pt-BR" dirty="0"/>
              <a:t>.</a:t>
            </a:r>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pic>
        <p:nvPicPr>
          <p:cNvPr id="14" name="Picture 6" descr="PLACA RASPBERRY PI PICO W - ACEPIC Tecnologia">
            <a:extLst>
              <a:ext uri="{FF2B5EF4-FFF2-40B4-BE49-F238E27FC236}">
                <a16:creationId xmlns:a16="http://schemas.microsoft.com/office/drawing/2014/main" id="{309378BC-09FC-C715-08C7-0C1EF6C3010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949" y="6170837"/>
            <a:ext cx="724199" cy="518025"/>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A50A0745-C520-C89D-3D83-E093A82D5CBC}"/>
              </a:ext>
            </a:extLst>
          </p:cNvPr>
          <p:cNvSpPr/>
          <p:nvPr/>
        </p:nvSpPr>
        <p:spPr>
          <a:xfrm rot="21240277">
            <a:off x="81659" y="5185622"/>
            <a:ext cx="3579616" cy="915830"/>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Curvo 16">
            <a:extLst>
              <a:ext uri="{FF2B5EF4-FFF2-40B4-BE49-F238E27FC236}">
                <a16:creationId xmlns:a16="http://schemas.microsoft.com/office/drawing/2014/main" id="{98ADAE2E-F4F5-1AF1-7E43-97374A071659}"/>
              </a:ext>
            </a:extLst>
          </p:cNvPr>
          <p:cNvCxnSpPr>
            <a:stCxn id="15" idx="3"/>
          </p:cNvCxnSpPr>
          <p:nvPr/>
        </p:nvCxnSpPr>
        <p:spPr>
          <a:xfrm rot="16200000" flipH="1">
            <a:off x="686831" y="6057542"/>
            <a:ext cx="188141" cy="268554"/>
          </a:xfrm>
          <a:prstGeom prst="curved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40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CDF6A-A6D5-5DDA-8279-8E12BFB06E5E}"/>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93DD67BC-6328-8102-B71B-B10F0E63EB8E}"/>
              </a:ext>
            </a:extLst>
          </p:cNvPr>
          <p:cNvSpPr>
            <a:spLocks noGrp="1"/>
          </p:cNvSpPr>
          <p:nvPr>
            <p:ph idx="1"/>
          </p:nvPr>
        </p:nvSpPr>
        <p:spPr>
          <a:xfrm>
            <a:off x="5602014" y="1825625"/>
            <a:ext cx="5751786" cy="4351338"/>
          </a:xfrm>
        </p:spPr>
        <p:txBody>
          <a:bodyPr/>
          <a:lstStyle/>
          <a:p>
            <a:r>
              <a:rPr lang="pt-BR" dirty="0"/>
              <a:t>Em cima do OS nós temos as bibliotecas.</a:t>
            </a:r>
          </a:p>
          <a:p>
            <a:r>
              <a:rPr lang="pt-BR" b="0" i="0" dirty="0">
                <a:effectLst/>
                <a:latin typeface="Söhne"/>
              </a:rPr>
              <a:t>Bibliotecas </a:t>
            </a:r>
            <a:r>
              <a:rPr lang="pt-BR" dirty="0">
                <a:latin typeface="Söhne"/>
              </a:rPr>
              <a:t>são </a:t>
            </a:r>
            <a:r>
              <a:rPr lang="pt-BR" b="1" i="1" dirty="0">
                <a:solidFill>
                  <a:srgbClr val="00B050"/>
                </a:solidFill>
                <a:effectLst/>
                <a:latin typeface="Söhne"/>
              </a:rPr>
              <a:t>conjuntos de código reutilizável</a:t>
            </a:r>
            <a:r>
              <a:rPr lang="pt-BR" b="0" i="0" dirty="0">
                <a:effectLst/>
                <a:latin typeface="Söhne"/>
              </a:rPr>
              <a:t> (funções, classes, etc.) para </a:t>
            </a:r>
            <a:r>
              <a:rPr lang="pt-BR" b="1" i="1" dirty="0">
                <a:solidFill>
                  <a:srgbClr val="00B050"/>
                </a:solidFill>
                <a:effectLst/>
                <a:latin typeface="Söhne"/>
              </a:rPr>
              <a:t>adicionar funcionalidades a um programa sem a necessidade de escrever todo o código do zero</a:t>
            </a:r>
            <a:r>
              <a:rPr lang="pt-BR" b="0" i="0" dirty="0">
                <a:effectLst/>
                <a:latin typeface="Söhne"/>
              </a:rPr>
              <a:t>.</a:t>
            </a:r>
          </a:p>
          <a:p>
            <a:endParaRPr lang="pt-BR" dirty="0"/>
          </a:p>
          <a:p>
            <a:endParaRPr lang="pt-BR" dirty="0"/>
          </a:p>
          <a:p>
            <a:endParaRPr lang="pt-BR" dirty="0"/>
          </a:p>
          <a:p>
            <a:endParaRPr lang="pt-BR" dirty="0"/>
          </a:p>
        </p:txBody>
      </p:sp>
      <p:grpSp>
        <p:nvGrpSpPr>
          <p:cNvPr id="4" name="Agrupar 3">
            <a:extLst>
              <a:ext uri="{FF2B5EF4-FFF2-40B4-BE49-F238E27FC236}">
                <a16:creationId xmlns:a16="http://schemas.microsoft.com/office/drawing/2014/main" id="{4BF706A0-B17A-C0B5-78CD-0BF6651ED000}"/>
              </a:ext>
            </a:extLst>
          </p:cNvPr>
          <p:cNvGrpSpPr/>
          <p:nvPr/>
        </p:nvGrpSpPr>
        <p:grpSpPr>
          <a:xfrm>
            <a:off x="1397499" y="1825625"/>
            <a:ext cx="2275115" cy="4201104"/>
            <a:chOff x="1164770" y="2145267"/>
            <a:chExt cx="2275115" cy="4201104"/>
          </a:xfrm>
        </p:grpSpPr>
        <p:sp>
          <p:nvSpPr>
            <p:cNvPr id="5" name="Retângulo 4">
              <a:extLst>
                <a:ext uri="{FF2B5EF4-FFF2-40B4-BE49-F238E27FC236}">
                  <a16:creationId xmlns:a16="http://schemas.microsoft.com/office/drawing/2014/main" id="{845D88AC-A018-9708-701E-CDEB404E9251}"/>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34234B25-1422-D593-9CFC-86FBB114965D}"/>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E7BB8AE6-22EB-C5A9-5677-ECE0A2034428}"/>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F1EF8DFD-10F4-687A-227B-EB811CC03127}"/>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FEF18C9-84C6-9AB7-F688-48EB7B08BF8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632E21B4-A387-6F6B-E66E-6773E5855FAA}"/>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159643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264166" y="1690688"/>
            <a:ext cx="5776936" cy="5032375"/>
          </a:xfrm>
        </p:spPr>
        <p:txBody>
          <a:bodyPr>
            <a:normAutofit lnSpcReduction="10000"/>
          </a:bodyPr>
          <a:lstStyle/>
          <a:p>
            <a:r>
              <a:rPr lang="pt-BR" dirty="0"/>
              <a:t>O código ao lado importa a biblioteca </a:t>
            </a:r>
            <a:r>
              <a:rPr lang="pt-BR" b="1" i="1" dirty="0" err="1"/>
              <a:t>Numpy</a:t>
            </a:r>
            <a:r>
              <a:rPr lang="pt-BR" dirty="0"/>
              <a:t> e utiliza a função </a:t>
            </a:r>
            <a:r>
              <a:rPr lang="pt-BR" b="1" i="1" dirty="0" err="1"/>
              <a:t>sqrt</a:t>
            </a:r>
            <a:r>
              <a:rPr lang="pt-BR" b="1" i="1" dirty="0"/>
              <a:t>()</a:t>
            </a:r>
            <a:r>
              <a:rPr lang="pt-BR" dirty="0"/>
              <a:t> para calcular as raízes quadradas de 0 a 9.</a:t>
            </a:r>
          </a:p>
          <a:p>
            <a:r>
              <a:rPr lang="pt-BR" dirty="0"/>
              <a:t>O resultado são valores em </a:t>
            </a:r>
            <a:r>
              <a:rPr lang="pt-BR" b="1" i="1" dirty="0"/>
              <a:t>ponto flutuante</a:t>
            </a:r>
            <a:r>
              <a:rPr lang="pt-BR" dirty="0"/>
              <a:t> (</a:t>
            </a:r>
            <a:r>
              <a:rPr lang="pt-BR" i="1" dirty="0" err="1"/>
              <a:t>float</a:t>
            </a:r>
            <a:r>
              <a:rPr lang="pt-BR" dirty="0"/>
              <a:t>).</a:t>
            </a:r>
          </a:p>
          <a:p>
            <a:r>
              <a:rPr lang="pt-BR" dirty="0"/>
              <a:t>Uma vez escrito o código, devido à portabilidade do Python, podemos executá-lo virtualmente em qualquer sistema, com qualquer tipo de CPU.</a:t>
            </a:r>
          </a:p>
          <a:p>
            <a:r>
              <a:rPr lang="pt-BR" dirty="0"/>
              <a:t>Nós não precisamos nós preocupar com a portabilidade, apenas em escrever e executar o código.</a:t>
            </a:r>
          </a:p>
          <a:p>
            <a:endParaRPr lang="pt-BR" dirty="0"/>
          </a:p>
        </p:txBody>
      </p:sp>
      <p:grpSp>
        <p:nvGrpSpPr>
          <p:cNvPr id="27" name="Agrupar 26">
            <a:extLst>
              <a:ext uri="{FF2B5EF4-FFF2-40B4-BE49-F238E27FC236}">
                <a16:creationId xmlns:a16="http://schemas.microsoft.com/office/drawing/2014/main" id="{FCBBF0A0-36B6-11F0-6E69-11B838C847B7}"/>
              </a:ext>
            </a:extLst>
          </p:cNvPr>
          <p:cNvGrpSpPr/>
          <p:nvPr/>
        </p:nvGrpSpPr>
        <p:grpSpPr>
          <a:xfrm>
            <a:off x="218841" y="1690688"/>
            <a:ext cx="6067786" cy="4993990"/>
            <a:chOff x="302921" y="1690688"/>
            <a:chExt cx="6067786" cy="4993990"/>
          </a:xfrm>
        </p:grpSpPr>
        <p:grpSp>
          <p:nvGrpSpPr>
            <p:cNvPr id="28" name="Agrupar 27">
              <a:extLst>
                <a:ext uri="{FF2B5EF4-FFF2-40B4-BE49-F238E27FC236}">
                  <a16:creationId xmlns:a16="http://schemas.microsoft.com/office/drawing/2014/main" id="{0633833E-7A69-EF01-3A74-731827D2BD86}"/>
                </a:ext>
              </a:extLst>
            </p:cNvPr>
            <p:cNvGrpSpPr/>
            <p:nvPr/>
          </p:nvGrpSpPr>
          <p:grpSpPr>
            <a:xfrm>
              <a:off x="472588" y="1690688"/>
              <a:ext cx="2275115" cy="4201104"/>
              <a:chOff x="1164770" y="2145267"/>
              <a:chExt cx="2275115" cy="4201104"/>
            </a:xfrm>
          </p:grpSpPr>
          <p:sp>
            <p:nvSpPr>
              <p:cNvPr id="36" name="Retângulo 35">
                <a:extLst>
                  <a:ext uri="{FF2B5EF4-FFF2-40B4-BE49-F238E27FC236}">
                    <a16:creationId xmlns:a16="http://schemas.microsoft.com/office/drawing/2014/main" id="{21352B29-D388-6E71-E1A7-C2FA5CC50100}"/>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37" name="Retângulo 36">
                <a:extLst>
                  <a:ext uri="{FF2B5EF4-FFF2-40B4-BE49-F238E27FC236}">
                    <a16:creationId xmlns:a16="http://schemas.microsoft.com/office/drawing/2014/main" id="{39063CAF-17FB-571A-8171-318A0B30661F}"/>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38" name="Retângulo 37">
                <a:extLst>
                  <a:ext uri="{FF2B5EF4-FFF2-40B4-BE49-F238E27FC236}">
                    <a16:creationId xmlns:a16="http://schemas.microsoft.com/office/drawing/2014/main" id="{C91BA6C6-0A6B-F55B-7768-232D0192EE6E}"/>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39" name="Retângulo 38">
                <a:extLst>
                  <a:ext uri="{FF2B5EF4-FFF2-40B4-BE49-F238E27FC236}">
                    <a16:creationId xmlns:a16="http://schemas.microsoft.com/office/drawing/2014/main" id="{5235B38F-81C8-5BEB-2C10-0779DFAD601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40" name="CaixaDeTexto 39">
                <a:extLst>
                  <a:ext uri="{FF2B5EF4-FFF2-40B4-BE49-F238E27FC236}">
                    <a16:creationId xmlns:a16="http://schemas.microsoft.com/office/drawing/2014/main" id="{81875F59-5192-B6AF-672A-A939E0416CCF}"/>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41" name="Retângulo 40">
                <a:extLst>
                  <a:ext uri="{FF2B5EF4-FFF2-40B4-BE49-F238E27FC236}">
                    <a16:creationId xmlns:a16="http://schemas.microsoft.com/office/drawing/2014/main" id="{A1BA069B-467C-3A66-735B-99270A7B5B2B}"/>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CaixaDeTexto 28">
              <a:extLst>
                <a:ext uri="{FF2B5EF4-FFF2-40B4-BE49-F238E27FC236}">
                  <a16:creationId xmlns:a16="http://schemas.microsoft.com/office/drawing/2014/main" id="{DD8212A9-4961-3D63-296C-FF5B3BF8599F}"/>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30" name="Conector reto 29">
              <a:extLst>
                <a:ext uri="{FF2B5EF4-FFF2-40B4-BE49-F238E27FC236}">
                  <a16:creationId xmlns:a16="http://schemas.microsoft.com/office/drawing/2014/main" id="{3BCEA35F-D3EF-25B1-7BBA-3A6020CFBFB4}"/>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0DCB414A-2327-8E0E-98F0-55E35B640767}"/>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2" descr="Processador CPU Intel i7-860 2.80Ghz">
              <a:extLst>
                <a:ext uri="{FF2B5EF4-FFF2-40B4-BE49-F238E27FC236}">
                  <a16:creationId xmlns:a16="http://schemas.microsoft.com/office/drawing/2014/main" id="{59C2EFCE-517B-B734-D893-9C79A2654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Utilitário AMD Ryzen Master para o controle do overclock | AMD">
              <a:extLst>
                <a:ext uri="{FF2B5EF4-FFF2-40B4-BE49-F238E27FC236}">
                  <a16:creationId xmlns:a16="http://schemas.microsoft.com/office/drawing/2014/main" id="{E27489B0-FA10-69E0-8164-1D0BE3844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Arm Cortex-M0+ - Microcontrollers - STMicroelectronics">
              <a:extLst>
                <a:ext uri="{FF2B5EF4-FFF2-40B4-BE49-F238E27FC236}">
                  <a16:creationId xmlns:a16="http://schemas.microsoft.com/office/drawing/2014/main" id="{3649BE3E-9CE4-EC32-301E-4ECBB75E1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455E3561-A471-B50C-F036-BF0C1EA36208}"/>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2930281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470618" y="1690688"/>
            <a:ext cx="5570484" cy="5167312"/>
          </a:xfrm>
        </p:spPr>
        <p:txBody>
          <a:bodyPr>
            <a:normAutofit/>
          </a:bodyPr>
          <a:lstStyle/>
          <a:p>
            <a:r>
              <a:rPr lang="pt-BR" dirty="0"/>
              <a:t>A máquina virtual do Python se encarrega da portabilidade.</a:t>
            </a:r>
          </a:p>
          <a:p>
            <a:r>
              <a:rPr lang="pt-BR" dirty="0"/>
              <a:t>Ela cria uma camada de abstração e lida com os detalhes de baixo nível.</a:t>
            </a:r>
          </a:p>
          <a:p>
            <a:r>
              <a:rPr lang="pt-BR" dirty="0"/>
              <a:t>Desta forma, o código roda perfeitamente em qualquer SO e HW.</a:t>
            </a:r>
          </a:p>
          <a:p>
            <a:r>
              <a:rPr lang="pt-BR" dirty="0"/>
              <a:t>Essa é a beleza de um sistema de uso geral.</a:t>
            </a:r>
          </a:p>
        </p:txBody>
      </p:sp>
      <p:grpSp>
        <p:nvGrpSpPr>
          <p:cNvPr id="19" name="Agrupar 18">
            <a:extLst>
              <a:ext uri="{FF2B5EF4-FFF2-40B4-BE49-F238E27FC236}">
                <a16:creationId xmlns:a16="http://schemas.microsoft.com/office/drawing/2014/main" id="{592CFEC5-D002-10C7-0C27-C45A98D1DAB7}"/>
              </a:ext>
            </a:extLst>
          </p:cNvPr>
          <p:cNvGrpSpPr/>
          <p:nvPr/>
        </p:nvGrpSpPr>
        <p:grpSpPr>
          <a:xfrm>
            <a:off x="302921" y="1690688"/>
            <a:ext cx="6067786" cy="4993990"/>
            <a:chOff x="302921" y="1690688"/>
            <a:chExt cx="6067786" cy="4993990"/>
          </a:xfrm>
        </p:grpSpPr>
        <p:grpSp>
          <p:nvGrpSpPr>
            <p:cNvPr id="4" name="Agrupar 3">
              <a:extLst>
                <a:ext uri="{FF2B5EF4-FFF2-40B4-BE49-F238E27FC236}">
                  <a16:creationId xmlns:a16="http://schemas.microsoft.com/office/drawing/2014/main" id="{225A7824-339B-C050-F17F-4C3F99C290DF}"/>
                </a:ext>
              </a:extLst>
            </p:cNvPr>
            <p:cNvGrpSpPr/>
            <p:nvPr/>
          </p:nvGrpSpPr>
          <p:grpSpPr>
            <a:xfrm>
              <a:off x="472588" y="1690688"/>
              <a:ext cx="2275115" cy="4201104"/>
              <a:chOff x="1164770" y="2145267"/>
              <a:chExt cx="2275115" cy="4201104"/>
            </a:xfrm>
          </p:grpSpPr>
          <p:sp>
            <p:nvSpPr>
              <p:cNvPr id="5" name="Retângulo 4">
                <a:extLst>
                  <a:ext uri="{FF2B5EF4-FFF2-40B4-BE49-F238E27FC236}">
                    <a16:creationId xmlns:a16="http://schemas.microsoft.com/office/drawing/2014/main" id="{8FEBCAF4-985C-918E-7815-EEB85F215619}"/>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CA41815F-F743-3C55-7856-8B0373A03BBE}"/>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5F044E4E-4D27-5D7D-79FA-CDFFDE01EF5F}"/>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398D8836-A1AD-9DEF-0A34-51F1AEAC947E}"/>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60A3184-5ECF-AA91-011C-07DFE1F40911}"/>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DBA2771B-E22F-C501-9380-F07F28D9D31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a:extLst>
                <a:ext uri="{FF2B5EF4-FFF2-40B4-BE49-F238E27FC236}">
                  <a16:creationId xmlns:a16="http://schemas.microsoft.com/office/drawing/2014/main" id="{590B4043-7715-4319-F959-C4DD32DC331C}"/>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15" name="Conector reto 14">
              <a:extLst>
                <a:ext uri="{FF2B5EF4-FFF2-40B4-BE49-F238E27FC236}">
                  <a16:creationId xmlns:a16="http://schemas.microsoft.com/office/drawing/2014/main" id="{184696F2-B07A-1B5B-565C-536F0DAA313F}"/>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987A01FB-8F6F-5654-94CB-94B8FCD5EE56}"/>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Processador CPU Intel i7-860 2.80Ghz">
              <a:extLst>
                <a:ext uri="{FF2B5EF4-FFF2-40B4-BE49-F238E27FC236}">
                  <a16:creationId xmlns:a16="http://schemas.microsoft.com/office/drawing/2014/main" id="{BFD847B2-2F7A-207E-7419-3715AF7AD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ilitário AMD Ryzen Master para o controle do overclock | AMD">
              <a:extLst>
                <a:ext uri="{FF2B5EF4-FFF2-40B4-BE49-F238E27FC236}">
                  <a16:creationId xmlns:a16="http://schemas.microsoft.com/office/drawing/2014/main" id="{EA68DFB3-20EB-9E2F-90A6-ED6D7CDB7E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m Cortex-M0+ - Microcontrollers - STMicroelectronics">
              <a:extLst>
                <a:ext uri="{FF2B5EF4-FFF2-40B4-BE49-F238E27FC236}">
                  <a16:creationId xmlns:a16="http://schemas.microsoft.com/office/drawing/2014/main" id="{0D69CAF5-F0D2-B116-FD3A-06B28E4DC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F89B42AC-C557-AEBE-C2DB-7389B09CC4CF}"/>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1175344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695089" y="1825625"/>
            <a:ext cx="5108027" cy="4351338"/>
          </a:xfrm>
        </p:spPr>
        <p:txBody>
          <a:bodyPr>
            <a:normAutofit lnSpcReduction="10000"/>
          </a:bodyPr>
          <a:lstStyle/>
          <a:p>
            <a:r>
              <a:rPr lang="pt-BR" dirty="0"/>
              <a:t>Portabilidade é algo que damos como certo e que não pensamos muito a respeito quando criamos códigos para sistemas de uso geral.</a:t>
            </a:r>
          </a:p>
          <a:p>
            <a:r>
              <a:rPr lang="pt-BR" dirty="0"/>
              <a:t>Porém quando partimos para sistemas embarcados, isso se torna um problema.</a:t>
            </a:r>
          </a:p>
          <a:p>
            <a:r>
              <a:rPr lang="pt-BR" dirty="0"/>
              <a:t>Vamos ver um problema envolvendo cálculos em ponto flutuante: a calculo de pi.</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57656" y="1825625"/>
            <a:ext cx="6379778" cy="3842690"/>
          </a:xfrm>
          <a:prstGeom prst="rect">
            <a:avLst/>
          </a:prstGeom>
        </p:spPr>
      </p:pic>
    </p:spTree>
    <p:extLst>
      <p:ext uri="{BB962C8B-B14F-4D97-AF65-F5344CB8AC3E}">
        <p14:creationId xmlns:p14="http://schemas.microsoft.com/office/powerpoint/2010/main" val="2527489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Vamos supor que em meu código eu tenha o seguinte cálculo: </a:t>
            </a:r>
          </a:p>
          <a:p>
            <a:pPr lvl="1">
              <a:buFont typeface="Wingdings" panose="05000000000000000000" pitchFamily="2" charset="2"/>
              <a:buChar char="§"/>
            </a:pPr>
            <a:r>
              <a:rPr lang="pt-BR" dirty="0"/>
              <a:t>22/7 = </a:t>
            </a:r>
            <a:r>
              <a:rPr lang="pt-BR" b="0" i="0" dirty="0">
                <a:effectLst/>
              </a:rPr>
              <a:t>3.14159265359...</a:t>
            </a:r>
          </a:p>
          <a:p>
            <a:r>
              <a:rPr lang="pt-BR" dirty="0"/>
              <a:t>A resposta é um valor em ponto flutuante, que é tipicamente expresso como 3 componentes: sinal, expoente e mantissa (ou fração).</a:t>
            </a:r>
          </a:p>
          <a:p>
            <a:r>
              <a:rPr lang="pt-BR" dirty="0"/>
              <a:t>Operações com valores em ponto flutuante </a:t>
            </a:r>
            <a:r>
              <a:rPr lang="pt-BR" b="1" i="1" dirty="0"/>
              <a:t>são complexas e computacionalmente custosas</a:t>
            </a:r>
            <a:r>
              <a:rPr lang="pt-BR" dirty="0"/>
              <a:t>.</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242848" y="1690688"/>
            <a:ext cx="4338146" cy="2612967"/>
          </a:xfrm>
          <a:prstGeom prst="rect">
            <a:avLst/>
          </a:prstGeom>
        </p:spPr>
      </p:pic>
      <p:pic>
        <p:nvPicPr>
          <p:cNvPr id="6" name="Imagem 5">
            <a:extLst>
              <a:ext uri="{FF2B5EF4-FFF2-40B4-BE49-F238E27FC236}">
                <a16:creationId xmlns:a16="http://schemas.microsoft.com/office/drawing/2014/main" id="{03DA70D7-EB01-D384-D138-167BECB4F08B}"/>
              </a:ext>
            </a:extLst>
          </p:cNvPr>
          <p:cNvPicPr>
            <a:picLocks noChangeAspect="1"/>
          </p:cNvPicPr>
          <p:nvPr/>
        </p:nvPicPr>
        <p:blipFill>
          <a:blip r:embed="rId4"/>
          <a:stretch>
            <a:fillRect/>
          </a:stretch>
        </p:blipFill>
        <p:spPr>
          <a:xfrm>
            <a:off x="838200" y="4850524"/>
            <a:ext cx="5095875" cy="1066800"/>
          </a:xfrm>
          <a:prstGeom prst="rect">
            <a:avLst/>
          </a:prstGeom>
        </p:spPr>
      </p:pic>
    </p:spTree>
    <p:extLst>
      <p:ext uri="{BB962C8B-B14F-4D97-AF65-F5344CB8AC3E}">
        <p14:creationId xmlns:p14="http://schemas.microsoft.com/office/powerpoint/2010/main" val="2265765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Como forma de abstrair a complexidade dos cálculos e facilitar o uso de operações em ponto flutuante, podemos implementá-las como uma biblioteca que teria função para adição, multiplicação, etc. destes valores.</a:t>
            </a:r>
          </a:p>
          <a:p>
            <a:r>
              <a:rPr lang="pt-BR" dirty="0"/>
              <a:t>Entretanto, uma biblioteca puramente feita em SW para tal finalidade tende a ser muito lenta.</a:t>
            </a:r>
          </a:p>
        </p:txBody>
      </p:sp>
      <p:pic>
        <p:nvPicPr>
          <p:cNvPr id="7" name="Imagem 6">
            <a:extLst>
              <a:ext uri="{FF2B5EF4-FFF2-40B4-BE49-F238E27FC236}">
                <a16:creationId xmlns:a16="http://schemas.microsoft.com/office/drawing/2014/main" id="{3842041B-54CE-6B62-85CE-A1032B3D3B5A}"/>
              </a:ext>
            </a:extLst>
          </p:cNvPr>
          <p:cNvPicPr>
            <a:picLocks noChangeAspect="1"/>
          </p:cNvPicPr>
          <p:nvPr/>
        </p:nvPicPr>
        <p:blipFill>
          <a:blip r:embed="rId3"/>
          <a:stretch>
            <a:fillRect/>
          </a:stretch>
        </p:blipFill>
        <p:spPr>
          <a:xfrm>
            <a:off x="1923393" y="5035039"/>
            <a:ext cx="1994338" cy="1728788"/>
          </a:xfrm>
          <a:prstGeom prst="rect">
            <a:avLst/>
          </a:prstGeom>
        </p:spPr>
      </p:pic>
      <p:pic>
        <p:nvPicPr>
          <p:cNvPr id="9" name="Imagem 8">
            <a:extLst>
              <a:ext uri="{FF2B5EF4-FFF2-40B4-BE49-F238E27FC236}">
                <a16:creationId xmlns:a16="http://schemas.microsoft.com/office/drawing/2014/main" id="{4E6932C6-E19A-0D36-971E-925E185A2E2D}"/>
              </a:ext>
            </a:extLst>
          </p:cNvPr>
          <p:cNvPicPr>
            <a:picLocks noChangeAspect="1"/>
          </p:cNvPicPr>
          <p:nvPr/>
        </p:nvPicPr>
        <p:blipFill>
          <a:blip r:embed="rId4"/>
          <a:stretch>
            <a:fillRect/>
          </a:stretch>
        </p:blipFill>
        <p:spPr>
          <a:xfrm>
            <a:off x="354724" y="1807779"/>
            <a:ext cx="5095875" cy="2381250"/>
          </a:xfrm>
          <a:prstGeom prst="rect">
            <a:avLst/>
          </a:prstGeom>
        </p:spPr>
      </p:pic>
      <p:sp>
        <p:nvSpPr>
          <p:cNvPr id="10" name="Seta: para a Direita 9">
            <a:extLst>
              <a:ext uri="{FF2B5EF4-FFF2-40B4-BE49-F238E27FC236}">
                <a16:creationId xmlns:a16="http://schemas.microsoft.com/office/drawing/2014/main" id="{29B15E1A-FAAC-7C05-1C02-B15341B986C5}"/>
              </a:ext>
            </a:extLst>
          </p:cNvPr>
          <p:cNvSpPr/>
          <p:nvPr/>
        </p:nvSpPr>
        <p:spPr>
          <a:xfrm rot="5400000">
            <a:off x="2578296" y="4293909"/>
            <a:ext cx="568917" cy="646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11832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3597A-F1DB-B79E-408B-6CD6B8B271CB}"/>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8496313-E246-A028-1C9C-99E08135F669}"/>
              </a:ext>
            </a:extLst>
          </p:cNvPr>
          <p:cNvSpPr>
            <a:spLocks noGrp="1"/>
          </p:cNvSpPr>
          <p:nvPr>
            <p:ph idx="1"/>
          </p:nvPr>
        </p:nvSpPr>
        <p:spPr>
          <a:xfrm>
            <a:off x="5496909" y="1825624"/>
            <a:ext cx="6484883" cy="5032376"/>
          </a:xfrm>
        </p:spPr>
        <p:txBody>
          <a:bodyPr>
            <a:normAutofit/>
          </a:bodyPr>
          <a:lstStyle/>
          <a:p>
            <a:r>
              <a:rPr lang="pt-BR" dirty="0"/>
              <a:t>Ao longo dos anos, para acelerar as operações, o que ocorreu foi a criação de partes da CPU especializadas em operações de ponto flutuante, as chamadas </a:t>
            </a:r>
            <a:r>
              <a:rPr lang="pt-BR" i="1" dirty="0"/>
              <a:t>Floating Point </a:t>
            </a:r>
            <a:r>
              <a:rPr lang="pt-BR" i="1" dirty="0" err="1"/>
              <a:t>Units</a:t>
            </a:r>
            <a:r>
              <a:rPr lang="pt-BR" dirty="0"/>
              <a:t> (</a:t>
            </a:r>
            <a:r>
              <a:rPr lang="pt-BR" dirty="0" err="1"/>
              <a:t>FPUs</a:t>
            </a:r>
            <a:r>
              <a:rPr lang="pt-BR" dirty="0"/>
              <a:t>).</a:t>
            </a:r>
          </a:p>
          <a:p>
            <a:r>
              <a:rPr lang="pt-BR" dirty="0"/>
              <a:t>Isso é ótimo porque desde sua proliferação, praticamente toda CPU tem uma FPU dentro dela. </a:t>
            </a:r>
          </a:p>
          <a:p>
            <a:r>
              <a:rPr lang="pt-BR" dirty="0"/>
              <a:t>Portanto, escrevemos o código uma única vez e ele é executado em qualquer lugar. </a:t>
            </a:r>
          </a:p>
          <a:p>
            <a:r>
              <a:rPr lang="pt-BR" dirty="0"/>
              <a:t>Mas isso expõe um </a:t>
            </a:r>
            <a:r>
              <a:rPr lang="pt-BR" b="1" i="1" dirty="0"/>
              <a:t>trade-off</a:t>
            </a:r>
            <a:r>
              <a:rPr lang="pt-BR" dirty="0"/>
              <a:t>.</a:t>
            </a:r>
          </a:p>
        </p:txBody>
      </p:sp>
      <p:pic>
        <p:nvPicPr>
          <p:cNvPr id="5" name="Imagem 4">
            <a:extLst>
              <a:ext uri="{FF2B5EF4-FFF2-40B4-BE49-F238E27FC236}">
                <a16:creationId xmlns:a16="http://schemas.microsoft.com/office/drawing/2014/main" id="{49DFB8EA-B83F-6EA7-5D52-F52072B50025}"/>
              </a:ext>
            </a:extLst>
          </p:cNvPr>
          <p:cNvPicPr>
            <a:picLocks noChangeAspect="1"/>
          </p:cNvPicPr>
          <p:nvPr/>
        </p:nvPicPr>
        <p:blipFill>
          <a:blip r:embed="rId2"/>
          <a:stretch>
            <a:fillRect/>
          </a:stretch>
        </p:blipFill>
        <p:spPr>
          <a:xfrm>
            <a:off x="361786" y="1690688"/>
            <a:ext cx="3134710" cy="3467179"/>
          </a:xfrm>
          <a:prstGeom prst="rect">
            <a:avLst/>
          </a:prstGeom>
        </p:spPr>
      </p:pic>
      <p:pic>
        <p:nvPicPr>
          <p:cNvPr id="9" name="Imagem 8">
            <a:extLst>
              <a:ext uri="{FF2B5EF4-FFF2-40B4-BE49-F238E27FC236}">
                <a16:creationId xmlns:a16="http://schemas.microsoft.com/office/drawing/2014/main" id="{CF3D539D-9EA3-3B50-EDE9-8CFD03CBA8DB}"/>
              </a:ext>
            </a:extLst>
          </p:cNvPr>
          <p:cNvPicPr>
            <a:picLocks noChangeAspect="1"/>
          </p:cNvPicPr>
          <p:nvPr/>
        </p:nvPicPr>
        <p:blipFill>
          <a:blip r:embed="rId3"/>
          <a:stretch>
            <a:fillRect/>
          </a:stretch>
        </p:blipFill>
        <p:spPr>
          <a:xfrm>
            <a:off x="3141695" y="3424277"/>
            <a:ext cx="2204725" cy="1217995"/>
          </a:xfrm>
          <a:prstGeom prst="rect">
            <a:avLst/>
          </a:prstGeom>
        </p:spPr>
      </p:pic>
      <p:sp>
        <p:nvSpPr>
          <p:cNvPr id="10" name="Seta: para a Direita 9">
            <a:extLst>
              <a:ext uri="{FF2B5EF4-FFF2-40B4-BE49-F238E27FC236}">
                <a16:creationId xmlns:a16="http://schemas.microsoft.com/office/drawing/2014/main" id="{C6BA27D4-5FF8-C2D8-4D3F-32BFFE78D914}"/>
              </a:ext>
            </a:extLst>
          </p:cNvPr>
          <p:cNvSpPr/>
          <p:nvPr/>
        </p:nvSpPr>
        <p:spPr>
          <a:xfrm>
            <a:off x="2602324" y="3966066"/>
            <a:ext cx="409904" cy="262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7312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14E7-9D5A-5F84-464A-6878378460B7}"/>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7EEEEC54-7A6C-782C-9072-DBC17E9BF467}"/>
              </a:ext>
            </a:extLst>
          </p:cNvPr>
          <p:cNvSpPr>
            <a:spLocks noGrp="1"/>
          </p:cNvSpPr>
          <p:nvPr>
            <p:ph idx="1"/>
          </p:nvPr>
        </p:nvSpPr>
        <p:spPr>
          <a:xfrm>
            <a:off x="6230667" y="1825624"/>
            <a:ext cx="5961335" cy="5032375"/>
          </a:xfrm>
        </p:spPr>
        <p:txBody>
          <a:bodyPr>
            <a:normAutofit fontScale="92500" lnSpcReduction="10000"/>
          </a:bodyPr>
          <a:lstStyle/>
          <a:p>
            <a:r>
              <a:rPr lang="pt-BR" dirty="0"/>
              <a:t>A </a:t>
            </a:r>
            <a:r>
              <a:rPr lang="pt-BR" b="1" i="1" dirty="0"/>
              <a:t>portabilidade universal têm altos custos</a:t>
            </a:r>
            <a:r>
              <a:rPr lang="pt-BR" dirty="0"/>
              <a:t> associados.</a:t>
            </a:r>
          </a:p>
          <a:p>
            <a:r>
              <a:rPr lang="pt-BR" dirty="0"/>
              <a:t>Sua implementação custa caro ($$$).</a:t>
            </a:r>
          </a:p>
          <a:p>
            <a:r>
              <a:rPr lang="pt-BR" dirty="0"/>
              <a:t>Mais energia é consumida por esses sistemas de uso geral (W).</a:t>
            </a:r>
          </a:p>
          <a:p>
            <a:pPr lvl="1">
              <a:buFont typeface="Wingdings" panose="05000000000000000000" pitchFamily="2" charset="2"/>
              <a:buChar char="§"/>
            </a:pPr>
            <a:r>
              <a:rPr lang="pt-BR" dirty="0"/>
              <a:t>Por exemplo, a FPU quando ligada aumenta o consumo de energia da CPU.</a:t>
            </a:r>
          </a:p>
          <a:p>
            <a:r>
              <a:rPr lang="pt-BR" dirty="0"/>
              <a:t>Necessita-se de um esforço de engenharia (i.e., de projeto) grande para construí-los e que, consequentemente, eleva mais ainda os custos.</a:t>
            </a:r>
          </a:p>
          <a:p>
            <a:r>
              <a:rPr lang="pt-BR" dirty="0"/>
              <a:t>Portanto, se queremos portabilidade universal, temos que pagar estes preços.</a:t>
            </a:r>
          </a:p>
        </p:txBody>
      </p:sp>
      <p:grpSp>
        <p:nvGrpSpPr>
          <p:cNvPr id="16" name="Agrupar 15">
            <a:extLst>
              <a:ext uri="{FF2B5EF4-FFF2-40B4-BE49-F238E27FC236}">
                <a16:creationId xmlns:a16="http://schemas.microsoft.com/office/drawing/2014/main" id="{4060895C-1B19-CC1F-90DA-B0C2976CC659}"/>
              </a:ext>
            </a:extLst>
          </p:cNvPr>
          <p:cNvGrpSpPr/>
          <p:nvPr/>
        </p:nvGrpSpPr>
        <p:grpSpPr>
          <a:xfrm>
            <a:off x="165911" y="2733126"/>
            <a:ext cx="5930089" cy="1791851"/>
            <a:chOff x="294292" y="1797706"/>
            <a:chExt cx="5930089" cy="1791851"/>
          </a:xfrm>
        </p:grpSpPr>
        <p:sp>
          <p:nvSpPr>
            <p:cNvPr id="6" name="Retângulo 5">
              <a:extLst>
                <a:ext uri="{FF2B5EF4-FFF2-40B4-BE49-F238E27FC236}">
                  <a16:creationId xmlns:a16="http://schemas.microsoft.com/office/drawing/2014/main" id="{09BBDE75-7710-2E09-3176-2345DBD1726F}"/>
                </a:ext>
              </a:extLst>
            </p:cNvPr>
            <p:cNvSpPr/>
            <p:nvPr/>
          </p:nvSpPr>
          <p:spPr>
            <a:xfrm>
              <a:off x="294292" y="1825625"/>
              <a:ext cx="5507421" cy="315311"/>
            </a:xfrm>
            <a:prstGeom prst="rect">
              <a:avLst/>
            </a:prstGeom>
            <a:solidFill>
              <a:srgbClr val="92D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Portabilidade de código universal</a:t>
              </a:r>
            </a:p>
          </p:txBody>
        </p:sp>
        <p:sp>
          <p:nvSpPr>
            <p:cNvPr id="7" name="Retângulo 6">
              <a:extLst>
                <a:ext uri="{FF2B5EF4-FFF2-40B4-BE49-F238E27FC236}">
                  <a16:creationId xmlns:a16="http://schemas.microsoft.com/office/drawing/2014/main" id="{ACAAB372-B052-AAA4-38AD-A622856BEC78}"/>
                </a:ext>
              </a:extLst>
            </p:cNvPr>
            <p:cNvSpPr/>
            <p:nvPr/>
          </p:nvSpPr>
          <p:spPr>
            <a:xfrm>
              <a:off x="294293" y="2336908"/>
              <a:ext cx="4939862"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8" name="Retângulo 7">
              <a:extLst>
                <a:ext uri="{FF2B5EF4-FFF2-40B4-BE49-F238E27FC236}">
                  <a16:creationId xmlns:a16="http://schemas.microsoft.com/office/drawing/2014/main" id="{FCFB2203-E74E-D953-2DAD-68549BEA2478}"/>
                </a:ext>
              </a:extLst>
            </p:cNvPr>
            <p:cNvSpPr/>
            <p:nvPr/>
          </p:nvSpPr>
          <p:spPr>
            <a:xfrm>
              <a:off x="294292" y="2785405"/>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Consumo de energia (W)</a:t>
              </a:r>
            </a:p>
          </p:txBody>
        </p:sp>
        <p:sp>
          <p:nvSpPr>
            <p:cNvPr id="9" name="Retângulo 8">
              <a:extLst>
                <a:ext uri="{FF2B5EF4-FFF2-40B4-BE49-F238E27FC236}">
                  <a16:creationId xmlns:a16="http://schemas.microsoft.com/office/drawing/2014/main" id="{CDE9FDB5-AB13-0131-9A5B-D5FDA12F44DB}"/>
                </a:ext>
              </a:extLst>
            </p:cNvPr>
            <p:cNvSpPr/>
            <p:nvPr/>
          </p:nvSpPr>
          <p:spPr>
            <a:xfrm>
              <a:off x="294292" y="3274246"/>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Esforço de engenharia</a:t>
              </a:r>
            </a:p>
          </p:txBody>
        </p:sp>
        <p:pic>
          <p:nvPicPr>
            <p:cNvPr id="11" name="Imagem 10">
              <a:extLst>
                <a:ext uri="{FF2B5EF4-FFF2-40B4-BE49-F238E27FC236}">
                  <a16:creationId xmlns:a16="http://schemas.microsoft.com/office/drawing/2014/main" id="{73C7DC1A-D875-E47D-76DA-932DE48067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36381" y="1797706"/>
              <a:ext cx="288000" cy="266880"/>
            </a:xfrm>
            <a:prstGeom prst="rect">
              <a:avLst/>
            </a:prstGeom>
          </p:spPr>
        </p:pic>
        <p:pic>
          <p:nvPicPr>
            <p:cNvPr id="13" name="Imagem 12">
              <a:extLst>
                <a:ext uri="{FF2B5EF4-FFF2-40B4-BE49-F238E27FC236}">
                  <a16:creationId xmlns:a16="http://schemas.microsoft.com/office/drawing/2014/main" id="{795F8E48-75FC-F986-93F3-D06B6431E08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81920" y="2368565"/>
              <a:ext cx="252000" cy="252000"/>
            </a:xfrm>
            <a:prstGeom prst="rect">
              <a:avLst/>
            </a:prstGeom>
          </p:spPr>
        </p:pic>
        <p:pic>
          <p:nvPicPr>
            <p:cNvPr id="14" name="Imagem 13">
              <a:extLst>
                <a:ext uri="{FF2B5EF4-FFF2-40B4-BE49-F238E27FC236}">
                  <a16:creationId xmlns:a16="http://schemas.microsoft.com/office/drawing/2014/main" id="{00AE45CD-AB9F-B582-56D7-24E504DF23F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9444" y="2818813"/>
              <a:ext cx="252000" cy="252000"/>
            </a:xfrm>
            <a:prstGeom prst="rect">
              <a:avLst/>
            </a:prstGeom>
          </p:spPr>
        </p:pic>
        <p:pic>
          <p:nvPicPr>
            <p:cNvPr id="15" name="Imagem 14">
              <a:extLst>
                <a:ext uri="{FF2B5EF4-FFF2-40B4-BE49-F238E27FC236}">
                  <a16:creationId xmlns:a16="http://schemas.microsoft.com/office/drawing/2014/main" id="{71105135-F588-0693-01C7-A14C231B20A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3920" y="3303000"/>
              <a:ext cx="252000" cy="252000"/>
            </a:xfrm>
            <a:prstGeom prst="rect">
              <a:avLst/>
            </a:prstGeom>
          </p:spPr>
        </p:pic>
      </p:grpSp>
      <p:sp>
        <p:nvSpPr>
          <p:cNvPr id="17" name="Chave Esquerda 16">
            <a:extLst>
              <a:ext uri="{FF2B5EF4-FFF2-40B4-BE49-F238E27FC236}">
                <a16:creationId xmlns:a16="http://schemas.microsoft.com/office/drawing/2014/main" id="{6C130C4E-80BF-BCE4-1C4C-85A3A210B085}"/>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8" name="CaixaDeTexto 17">
            <a:extLst>
              <a:ext uri="{FF2B5EF4-FFF2-40B4-BE49-F238E27FC236}">
                <a16:creationId xmlns:a16="http://schemas.microsoft.com/office/drawing/2014/main" id="{50865737-6935-C786-E912-706B913181D1}"/>
              </a:ext>
            </a:extLst>
          </p:cNvPr>
          <p:cNvSpPr txBox="1"/>
          <p:nvPr/>
        </p:nvSpPr>
        <p:spPr>
          <a:xfrm>
            <a:off x="2408888" y="4913360"/>
            <a:ext cx="1072055" cy="369332"/>
          </a:xfrm>
          <a:prstGeom prst="rect">
            <a:avLst/>
          </a:prstGeom>
          <a:noFill/>
        </p:spPr>
        <p:txBody>
          <a:bodyPr wrap="square" rtlCol="0">
            <a:spAutoFit/>
          </a:bodyPr>
          <a:lstStyle/>
          <a:p>
            <a:r>
              <a:rPr lang="pt-BR" dirty="0"/>
              <a:t>Opção 1</a:t>
            </a:r>
          </a:p>
        </p:txBody>
      </p:sp>
    </p:spTree>
    <p:extLst>
      <p:ext uri="{BB962C8B-B14F-4D97-AF65-F5344CB8AC3E}">
        <p14:creationId xmlns:p14="http://schemas.microsoft.com/office/powerpoint/2010/main" val="717490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222112" y="1825624"/>
            <a:ext cx="5803975" cy="5032376"/>
          </a:xfrm>
        </p:spPr>
        <p:txBody>
          <a:bodyPr>
            <a:normAutofit/>
          </a:bodyPr>
          <a:lstStyle/>
          <a:p>
            <a:r>
              <a:rPr lang="pt-BR" dirty="0"/>
              <a:t>Agora digamos que queremos trabalhar com sistemas embarcados. </a:t>
            </a:r>
          </a:p>
          <a:p>
            <a:r>
              <a:rPr lang="pt-BR" dirty="0"/>
              <a:t>Eles são por natureza </a:t>
            </a:r>
            <a:r>
              <a:rPr lang="pt-BR" b="1" i="1" dirty="0"/>
              <a:t>baratos</a:t>
            </a:r>
            <a:r>
              <a:rPr lang="pt-BR" dirty="0"/>
              <a:t>, </a:t>
            </a:r>
            <a:r>
              <a:rPr lang="pt-BR" b="1" i="1" dirty="0"/>
              <a:t>pequenos</a:t>
            </a:r>
            <a:r>
              <a:rPr lang="pt-BR" dirty="0"/>
              <a:t>, </a:t>
            </a:r>
            <a:r>
              <a:rPr lang="pt-BR" b="1" i="1" dirty="0"/>
              <a:t>eficientes</a:t>
            </a:r>
            <a:r>
              <a:rPr lang="pt-BR" dirty="0"/>
              <a:t> </a:t>
            </a:r>
            <a:r>
              <a:rPr lang="pt-BR" b="1" i="1" dirty="0"/>
              <a:t>energeticamente</a:t>
            </a:r>
            <a:r>
              <a:rPr lang="pt-BR" dirty="0"/>
              <a:t>, </a:t>
            </a:r>
            <a:r>
              <a:rPr lang="pt-BR" b="1" i="1" dirty="0"/>
              <a:t>enxutos</a:t>
            </a:r>
            <a:r>
              <a:rPr lang="pt-BR" dirty="0"/>
              <a:t> em termos de memória e poder computacional e </a:t>
            </a:r>
            <a:r>
              <a:rPr lang="pt-BR" b="1" i="1" dirty="0"/>
              <a:t>fáceis de serem projetados</a:t>
            </a:r>
            <a:r>
              <a:rPr lang="pt-BR" dirty="0"/>
              <a:t>.</a:t>
            </a:r>
          </a:p>
          <a:p>
            <a:r>
              <a:rPr lang="pt-BR" dirty="0"/>
              <a:t>Porém, uma implicação direta destas características é que a preocupação com a </a:t>
            </a:r>
            <a:r>
              <a:rPr lang="pt-BR" b="1" i="1" dirty="0"/>
              <a:t>portabilidade universal é mínima ou inexistente</a:t>
            </a:r>
            <a:r>
              <a:rPr lang="pt-BR" dirty="0"/>
              <a:t>.</a:t>
            </a:r>
          </a:p>
        </p:txBody>
      </p:sp>
      <p:grpSp>
        <p:nvGrpSpPr>
          <p:cNvPr id="11" name="Agrupar 10">
            <a:extLst>
              <a:ext uri="{FF2B5EF4-FFF2-40B4-BE49-F238E27FC236}">
                <a16:creationId xmlns:a16="http://schemas.microsoft.com/office/drawing/2014/main" id="{BDDCAAF4-7CA8-3F16-133E-0B5E31C70CAA}"/>
              </a:ext>
            </a:extLst>
          </p:cNvPr>
          <p:cNvGrpSpPr/>
          <p:nvPr/>
        </p:nvGrpSpPr>
        <p:grpSpPr>
          <a:xfrm>
            <a:off x="453908" y="2761045"/>
            <a:ext cx="5642092" cy="2521647"/>
            <a:chOff x="123870" y="2761045"/>
            <a:chExt cx="5642092" cy="2521647"/>
          </a:xfrm>
        </p:grpSpPr>
        <p:sp>
          <p:nvSpPr>
            <p:cNvPr id="5" name="Retângulo 4">
              <a:extLst>
                <a:ext uri="{FF2B5EF4-FFF2-40B4-BE49-F238E27FC236}">
                  <a16:creationId xmlns:a16="http://schemas.microsoft.com/office/drawing/2014/main" id="{BFDC8CE2-63D8-A3A7-63C9-F5540744C1AE}"/>
                </a:ext>
              </a:extLst>
            </p:cNvPr>
            <p:cNvSpPr/>
            <p:nvPr/>
          </p:nvSpPr>
          <p:spPr>
            <a:xfrm>
              <a:off x="165912" y="2761045"/>
              <a:ext cx="2734944" cy="315311"/>
            </a:xfrm>
            <a:prstGeom prst="rect">
              <a:avLst/>
            </a:prstGeom>
            <a:solidFill>
              <a:schemeClr val="accent4">
                <a:lumMod val="60000"/>
                <a:lumOff val="4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Menor portabilidade de código</a:t>
              </a:r>
            </a:p>
          </p:txBody>
        </p:sp>
        <p:sp>
          <p:nvSpPr>
            <p:cNvPr id="6" name="Retângulo 5">
              <a:extLst>
                <a:ext uri="{FF2B5EF4-FFF2-40B4-BE49-F238E27FC236}">
                  <a16:creationId xmlns:a16="http://schemas.microsoft.com/office/drawing/2014/main" id="{6CF2F9BF-0A7A-E5D4-D3C4-BBDE32C07701}"/>
                </a:ext>
              </a:extLst>
            </p:cNvPr>
            <p:cNvSpPr/>
            <p:nvPr/>
          </p:nvSpPr>
          <p:spPr>
            <a:xfrm>
              <a:off x="165912" y="3272328"/>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7" name="Retângulo 6">
              <a:extLst>
                <a:ext uri="{FF2B5EF4-FFF2-40B4-BE49-F238E27FC236}">
                  <a16:creationId xmlns:a16="http://schemas.microsoft.com/office/drawing/2014/main" id="{9D08D2DE-A26A-C3E1-B860-5EA9817AF1CE}"/>
                </a:ext>
              </a:extLst>
            </p:cNvPr>
            <p:cNvSpPr/>
            <p:nvPr/>
          </p:nvSpPr>
          <p:spPr>
            <a:xfrm>
              <a:off x="165912" y="3720825"/>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Energia (W)</a:t>
              </a:r>
              <a:endParaRPr lang="pt-BR" sz="1100" b="1" dirty="0"/>
            </a:p>
          </p:txBody>
        </p:sp>
        <p:sp>
          <p:nvSpPr>
            <p:cNvPr id="8" name="Retângulo 7">
              <a:extLst>
                <a:ext uri="{FF2B5EF4-FFF2-40B4-BE49-F238E27FC236}">
                  <a16:creationId xmlns:a16="http://schemas.microsoft.com/office/drawing/2014/main" id="{F7E46AB7-717B-9043-92DC-175E811FAABD}"/>
                </a:ext>
              </a:extLst>
            </p:cNvPr>
            <p:cNvSpPr/>
            <p:nvPr/>
          </p:nvSpPr>
          <p:spPr>
            <a:xfrm>
              <a:off x="165911" y="4209666"/>
              <a:ext cx="1358087"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Engenharia</a:t>
              </a:r>
            </a:p>
          </p:txBody>
        </p:sp>
        <p:pic>
          <p:nvPicPr>
            <p:cNvPr id="9" name="Imagem 8">
              <a:extLst>
                <a:ext uri="{FF2B5EF4-FFF2-40B4-BE49-F238E27FC236}">
                  <a16:creationId xmlns:a16="http://schemas.microsoft.com/office/drawing/2014/main" id="{401868AC-651D-6ED4-39EF-7E92FAFECB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9998" y="3272328"/>
              <a:ext cx="288000" cy="266880"/>
            </a:xfrm>
            <a:prstGeom prst="rect">
              <a:avLst/>
            </a:prstGeom>
          </p:spPr>
        </p:pic>
        <p:sp>
          <p:nvSpPr>
            <p:cNvPr id="13" name="Chave Esquerda 12">
              <a:extLst>
                <a:ext uri="{FF2B5EF4-FFF2-40B4-BE49-F238E27FC236}">
                  <a16:creationId xmlns:a16="http://schemas.microsoft.com/office/drawing/2014/main" id="{3364AD0A-6D88-1FAB-1FFC-98215E0BA260}"/>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 name="CaixaDeTexto 13">
              <a:extLst>
                <a:ext uri="{FF2B5EF4-FFF2-40B4-BE49-F238E27FC236}">
                  <a16:creationId xmlns:a16="http://schemas.microsoft.com/office/drawing/2014/main" id="{DB6E6715-188A-95DE-58D4-26754640F44D}"/>
                </a:ext>
              </a:extLst>
            </p:cNvPr>
            <p:cNvSpPr txBox="1"/>
            <p:nvPr/>
          </p:nvSpPr>
          <p:spPr>
            <a:xfrm>
              <a:off x="2408888" y="4913360"/>
              <a:ext cx="1072055" cy="369332"/>
            </a:xfrm>
            <a:prstGeom prst="rect">
              <a:avLst/>
            </a:prstGeom>
            <a:noFill/>
          </p:spPr>
          <p:txBody>
            <a:bodyPr wrap="square" rtlCol="0">
              <a:spAutoFit/>
            </a:bodyPr>
            <a:lstStyle/>
            <a:p>
              <a:r>
                <a:rPr lang="pt-BR" dirty="0"/>
                <a:t>Opção 2</a:t>
              </a:r>
            </a:p>
          </p:txBody>
        </p:sp>
        <p:pic>
          <p:nvPicPr>
            <p:cNvPr id="15" name="Imagem 14">
              <a:extLst>
                <a:ext uri="{FF2B5EF4-FFF2-40B4-BE49-F238E27FC236}">
                  <a16:creationId xmlns:a16="http://schemas.microsoft.com/office/drawing/2014/main" id="{5E6CECA8-8B91-FD0F-6A3E-E230918804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89384" y="3676725"/>
              <a:ext cx="288000" cy="266880"/>
            </a:xfrm>
            <a:prstGeom prst="rect">
              <a:avLst/>
            </a:prstGeom>
          </p:spPr>
        </p:pic>
        <p:pic>
          <p:nvPicPr>
            <p:cNvPr id="16" name="Imagem 15">
              <a:extLst>
                <a:ext uri="{FF2B5EF4-FFF2-40B4-BE49-F238E27FC236}">
                  <a16:creationId xmlns:a16="http://schemas.microsoft.com/office/drawing/2014/main" id="{5998DFC5-50F6-D019-6244-AED5A28B5A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0111" y="4209666"/>
              <a:ext cx="288000" cy="266880"/>
            </a:xfrm>
            <a:prstGeom prst="rect">
              <a:avLst/>
            </a:prstGeom>
          </p:spPr>
        </p:pic>
        <p:pic>
          <p:nvPicPr>
            <p:cNvPr id="10" name="Imagem 9">
              <a:extLst>
                <a:ext uri="{FF2B5EF4-FFF2-40B4-BE49-F238E27FC236}">
                  <a16:creationId xmlns:a16="http://schemas.microsoft.com/office/drawing/2014/main" id="{0A5A547D-7693-81F4-64F7-85478B8FF0CE}"/>
                </a:ext>
              </a:extLst>
            </p:cNvPr>
            <p:cNvPicPr>
              <a:picLocks noChangeAspect="1"/>
            </p:cNvPicPr>
            <p:nvPr/>
          </p:nvPicPr>
          <p:blipFill>
            <a:blip r:embed="rId4"/>
            <a:stretch>
              <a:fillRect/>
            </a:stretch>
          </p:blipFill>
          <p:spPr>
            <a:xfrm>
              <a:off x="2983244" y="2775825"/>
              <a:ext cx="247650" cy="285750"/>
            </a:xfrm>
            <a:prstGeom prst="rect">
              <a:avLst/>
            </a:prstGeom>
          </p:spPr>
        </p:pic>
      </p:grpSp>
    </p:spTree>
    <p:extLst>
      <p:ext uri="{BB962C8B-B14F-4D97-AF65-F5344CB8AC3E}">
        <p14:creationId xmlns:p14="http://schemas.microsoft.com/office/powerpoint/2010/main" val="11308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err="1"/>
              <a:t>TinyML</a:t>
            </a:r>
            <a:endParaRPr lang="pt-BR" dirty="0"/>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032375"/>
          </a:xfrm>
        </p:spPr>
        <p:txBody>
          <a:bodyPr>
            <a:normAutofit/>
          </a:bodyPr>
          <a:lstStyle/>
          <a:p>
            <a:r>
              <a:rPr lang="pt-BR" dirty="0"/>
              <a:t>Vimos anteriormente que </a:t>
            </a:r>
            <a:r>
              <a:rPr lang="pt-BR" dirty="0" err="1"/>
              <a:t>TinyML</a:t>
            </a:r>
            <a:r>
              <a:rPr lang="pt-BR" dirty="0"/>
              <a:t> é a junção de ML com sistemas embarcados.</a:t>
            </a:r>
          </a:p>
          <a:p>
            <a:r>
              <a:rPr lang="pt-BR" dirty="0"/>
              <a:t>Ou seja, é a execução de algoritmos de ML em sistemas com </a:t>
            </a:r>
            <a:r>
              <a:rPr lang="pt-BR" b="0" i="0" dirty="0">
                <a:effectLst/>
              </a:rPr>
              <a:t>restrições de processamento, memória e consumo de energia.</a:t>
            </a:r>
          </a:p>
          <a:p>
            <a:r>
              <a:rPr lang="pt-BR" dirty="0"/>
              <a:t>Nesta aula, falaremos sobre os desafios de HW para execução de ML em dispositivos pequenos e com restrições de custo, recursos e consumo.</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390290" y="1825624"/>
            <a:ext cx="5635798" cy="5032376"/>
          </a:xfrm>
        </p:spPr>
        <p:txBody>
          <a:bodyPr>
            <a:normAutofit/>
          </a:bodyPr>
          <a:lstStyle/>
          <a:p>
            <a:r>
              <a:rPr lang="pt-BR" dirty="0"/>
              <a:t>Isso é ótimo para um sistema embarcado.</a:t>
            </a:r>
          </a:p>
          <a:p>
            <a:r>
              <a:rPr lang="pt-BR" dirty="0"/>
              <a:t>Mas o que acontece se quisermos rodar nosso código em outro sistema e nele não tivermos os recursos que o primeiro sistema tinha e que utilizamos no nosso código, como, por exemplo, uma FPU?</a:t>
            </a:r>
          </a:p>
          <a:p>
            <a:r>
              <a:rPr lang="pt-BR" dirty="0"/>
              <a:t>O código não irá ser executado!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610079" y="2447377"/>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757223" y="4190452"/>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767563" y="2162114"/>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585696" y="2168895"/>
            <a:ext cx="1984786" cy="369332"/>
          </a:xfrm>
          <a:prstGeom prst="rect">
            <a:avLst/>
          </a:prstGeom>
          <a:noFill/>
        </p:spPr>
        <p:txBody>
          <a:bodyPr wrap="square" rtlCol="0">
            <a:spAutoFit/>
          </a:bodyPr>
          <a:lstStyle/>
          <a:p>
            <a:pPr algn="ctr"/>
            <a:r>
              <a:rPr lang="pt-BR" dirty="0"/>
              <a:t>Sem FPU</a:t>
            </a:r>
          </a:p>
        </p:txBody>
      </p:sp>
    </p:spTree>
    <p:extLst>
      <p:ext uri="{BB962C8B-B14F-4D97-AF65-F5344CB8AC3E}">
        <p14:creationId xmlns:p14="http://schemas.microsoft.com/office/powerpoint/2010/main" val="2338265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5761338" y="1825624"/>
            <a:ext cx="6264750" cy="5032376"/>
          </a:xfrm>
        </p:spPr>
        <p:txBody>
          <a:bodyPr>
            <a:normAutofit/>
          </a:bodyPr>
          <a:lstStyle/>
          <a:p>
            <a:r>
              <a:rPr lang="pt-BR" dirty="0"/>
              <a:t>O que fazer?</a:t>
            </a:r>
          </a:p>
          <a:p>
            <a:r>
              <a:rPr lang="pt-BR" dirty="0"/>
              <a:t>O código especializado para um sistema não é portável.</a:t>
            </a:r>
          </a:p>
          <a:p>
            <a:r>
              <a:rPr lang="pt-BR" dirty="0"/>
              <a:t>Portanto, isso levanta uma questão fundamental:</a:t>
            </a:r>
          </a:p>
          <a:p>
            <a:pPr lvl="1">
              <a:buFont typeface="Wingdings" panose="05000000000000000000" pitchFamily="2" charset="2"/>
              <a:buChar char="§"/>
            </a:pPr>
            <a:r>
              <a:rPr lang="pt-BR" b="1" i="1" dirty="0">
                <a:solidFill>
                  <a:srgbClr val="00B050"/>
                </a:solidFill>
              </a:rPr>
              <a:t>Como habilitamos o </a:t>
            </a:r>
            <a:r>
              <a:rPr lang="pt-BR" b="1" i="1" dirty="0" err="1">
                <a:solidFill>
                  <a:srgbClr val="00B050"/>
                </a:solidFill>
              </a:rPr>
              <a:t>TinyML</a:t>
            </a:r>
            <a:r>
              <a:rPr lang="pt-BR" b="1" i="1" dirty="0">
                <a:solidFill>
                  <a:srgbClr val="00B050"/>
                </a:solidFill>
              </a:rPr>
              <a:t> uniformemente em sistemas embarcados tão diferentes se a portabilidade é baixa ou inexistente?</a:t>
            </a:r>
          </a:p>
          <a:p>
            <a:r>
              <a:rPr lang="pt-BR" dirty="0"/>
              <a:t>Esse é um desafio crítico e que veremos como abordá-lo ao longo do curso.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284259" y="3529942"/>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431403" y="5273017"/>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441743" y="3244679"/>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259876" y="3251460"/>
            <a:ext cx="1984786" cy="369332"/>
          </a:xfrm>
          <a:prstGeom prst="rect">
            <a:avLst/>
          </a:prstGeom>
          <a:noFill/>
        </p:spPr>
        <p:txBody>
          <a:bodyPr wrap="square" rtlCol="0">
            <a:spAutoFit/>
          </a:bodyPr>
          <a:lstStyle/>
          <a:p>
            <a:pPr algn="ctr"/>
            <a:r>
              <a:rPr lang="pt-BR" dirty="0"/>
              <a:t>Sem FPU</a:t>
            </a:r>
          </a:p>
        </p:txBody>
      </p:sp>
      <p:sp>
        <p:nvSpPr>
          <p:cNvPr id="5" name="CaixaDeTexto 4">
            <a:extLst>
              <a:ext uri="{FF2B5EF4-FFF2-40B4-BE49-F238E27FC236}">
                <a16:creationId xmlns:a16="http://schemas.microsoft.com/office/drawing/2014/main" id="{E1C0E1F9-276C-1940-E11F-8BCF20571FC1}"/>
              </a:ext>
            </a:extLst>
          </p:cNvPr>
          <p:cNvSpPr txBox="1"/>
          <p:nvPr/>
        </p:nvSpPr>
        <p:spPr>
          <a:xfrm>
            <a:off x="451589" y="2029216"/>
            <a:ext cx="4960403" cy="1015663"/>
          </a:xfrm>
          <a:prstGeom prst="rect">
            <a:avLst/>
          </a:prstGeom>
          <a:noFill/>
        </p:spPr>
        <p:txBody>
          <a:bodyPr wrap="square">
            <a:spAutoFit/>
          </a:bodyPr>
          <a:lstStyle/>
          <a:p>
            <a:pPr algn="ctr"/>
            <a:r>
              <a:rPr lang="pt-BR" sz="2000" i="1" dirty="0"/>
              <a:t>Sacrifica-se a portabilidade entre sistemas para obter-se eficiência no desempenho do sistema e no consumo de energia.</a:t>
            </a:r>
          </a:p>
        </p:txBody>
      </p:sp>
    </p:spTree>
    <p:extLst>
      <p:ext uri="{BB962C8B-B14F-4D97-AF65-F5344CB8AC3E}">
        <p14:creationId xmlns:p14="http://schemas.microsoft.com/office/powerpoint/2010/main" val="1693274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C7934-D58D-AE26-0BF2-7839ACD06030}"/>
              </a:ext>
            </a:extLst>
          </p:cNvPr>
          <p:cNvSpPr>
            <a:spLocks noGrp="1"/>
          </p:cNvSpPr>
          <p:nvPr>
            <p:ph type="title"/>
          </p:nvPr>
        </p:nvSpPr>
        <p:spPr/>
        <p:txBody>
          <a:bodyPr/>
          <a:lstStyle/>
          <a:p>
            <a:r>
              <a:rPr lang="pt-BR" dirty="0"/>
              <a:t>Resumo do que vimos até agora</a:t>
            </a:r>
          </a:p>
        </p:txBody>
      </p:sp>
      <p:sp>
        <p:nvSpPr>
          <p:cNvPr id="3" name="Espaço Reservado para Conteúdo 2">
            <a:extLst>
              <a:ext uri="{FF2B5EF4-FFF2-40B4-BE49-F238E27FC236}">
                <a16:creationId xmlns:a16="http://schemas.microsoft.com/office/drawing/2014/main" id="{3756150B-9B65-3E50-53FB-866630820BC6}"/>
              </a:ext>
            </a:extLst>
          </p:cNvPr>
          <p:cNvSpPr>
            <a:spLocks noGrp="1"/>
          </p:cNvSpPr>
          <p:nvPr>
            <p:ph idx="1"/>
          </p:nvPr>
        </p:nvSpPr>
        <p:spPr>
          <a:xfrm>
            <a:off x="964324" y="2195075"/>
            <a:ext cx="5131676" cy="2063203"/>
          </a:xfrm>
        </p:spPr>
        <p:txBody>
          <a:bodyPr>
            <a:normAutofit/>
          </a:bodyPr>
          <a:lstStyle/>
          <a:p>
            <a:r>
              <a:rPr lang="pt-BR" b="1" i="1" dirty="0">
                <a:solidFill>
                  <a:schemeClr val="accent1"/>
                </a:solidFill>
              </a:rPr>
              <a:t>Hardware embarcado </a:t>
            </a:r>
            <a:r>
              <a:rPr lang="pt-BR" dirty="0"/>
              <a:t>é extremamente limitado em termos de desempenho, consumo de energia e armazenamento.</a:t>
            </a:r>
          </a:p>
        </p:txBody>
      </p:sp>
      <p:sp>
        <p:nvSpPr>
          <p:cNvPr id="4" name="Espaço Reservado para Conteúdo 2">
            <a:extLst>
              <a:ext uri="{FF2B5EF4-FFF2-40B4-BE49-F238E27FC236}">
                <a16:creationId xmlns:a16="http://schemas.microsoft.com/office/drawing/2014/main" id="{E513BA28-C1FF-ECD0-AEBA-DF5B8DDDC10D}"/>
              </a:ext>
            </a:extLst>
          </p:cNvPr>
          <p:cNvSpPr txBox="1">
            <a:spLocks/>
          </p:cNvSpPr>
          <p:nvPr/>
        </p:nvSpPr>
        <p:spPr>
          <a:xfrm>
            <a:off x="6488823" y="2195075"/>
            <a:ext cx="5005553" cy="20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i="1" dirty="0">
                <a:solidFill>
                  <a:schemeClr val="accent1"/>
                </a:solidFill>
              </a:rPr>
              <a:t>Software embarcado</a:t>
            </a:r>
            <a:r>
              <a:rPr lang="pt-BR" dirty="0"/>
              <a:t> não é tão portável e flexível quanto o software para sistemas de computação de uso geral.</a:t>
            </a:r>
          </a:p>
        </p:txBody>
      </p:sp>
      <p:sp>
        <p:nvSpPr>
          <p:cNvPr id="6" name="CaixaDeTexto 5">
            <a:extLst>
              <a:ext uri="{FF2B5EF4-FFF2-40B4-BE49-F238E27FC236}">
                <a16:creationId xmlns:a16="http://schemas.microsoft.com/office/drawing/2014/main" id="{6662CB29-BC90-2D59-76DE-F6ED30786685}"/>
              </a:ext>
            </a:extLst>
          </p:cNvPr>
          <p:cNvSpPr txBox="1"/>
          <p:nvPr/>
        </p:nvSpPr>
        <p:spPr>
          <a:xfrm>
            <a:off x="743607" y="4598864"/>
            <a:ext cx="4416972" cy="1200329"/>
          </a:xfrm>
          <a:prstGeom prst="rect">
            <a:avLst/>
          </a:prstGeom>
          <a:noFill/>
        </p:spPr>
        <p:txBody>
          <a:bodyPr wrap="square">
            <a:spAutoFit/>
          </a:bodyPr>
          <a:lstStyle/>
          <a:p>
            <a:pPr algn="ctr"/>
            <a:r>
              <a:rPr lang="pt-BR" b="0" i="0" dirty="0">
                <a:effectLst/>
              </a:rPr>
              <a:t>Essas limitações são comuns em sistemas embarcados devido ao objetivo de otimização para tarefas específicas e eficiência no uso dos recursos.</a:t>
            </a:r>
            <a:endParaRPr lang="pt-BR" dirty="0"/>
          </a:p>
        </p:txBody>
      </p:sp>
      <p:sp>
        <p:nvSpPr>
          <p:cNvPr id="8" name="CaixaDeTexto 7">
            <a:extLst>
              <a:ext uri="{FF2B5EF4-FFF2-40B4-BE49-F238E27FC236}">
                <a16:creationId xmlns:a16="http://schemas.microsoft.com/office/drawing/2014/main" id="{65911F33-BE86-4D2D-D188-941187C55F3E}"/>
              </a:ext>
            </a:extLst>
          </p:cNvPr>
          <p:cNvSpPr txBox="1"/>
          <p:nvPr/>
        </p:nvSpPr>
        <p:spPr>
          <a:xfrm>
            <a:off x="6488823" y="4598864"/>
            <a:ext cx="5286703" cy="1200329"/>
          </a:xfrm>
          <a:prstGeom prst="rect">
            <a:avLst/>
          </a:prstGeom>
          <a:noFill/>
        </p:spPr>
        <p:txBody>
          <a:bodyPr wrap="square">
            <a:spAutoFit/>
          </a:bodyPr>
          <a:lstStyle>
            <a:defPPr>
              <a:defRPr lang="pt-BR"/>
            </a:defPPr>
            <a:lvl1pPr algn="ctr">
              <a:defRPr b="0" i="0">
                <a:effectLst/>
              </a:defRPr>
            </a:lvl1pPr>
          </a:lstStyle>
          <a:p>
            <a:r>
              <a:rPr lang="pt-BR" dirty="0"/>
              <a:t>Isso ocorre porque o software embarcado é altamente adaptado ao hardware e aos requisitos específicos da aplicação, resultando em uma menor capacidade de reutilização em diferentes plataformas e contextos.</a:t>
            </a:r>
          </a:p>
        </p:txBody>
      </p:sp>
    </p:spTree>
    <p:extLst>
      <p:ext uri="{BB962C8B-B14F-4D97-AF65-F5344CB8AC3E}">
        <p14:creationId xmlns:p14="http://schemas.microsoft.com/office/powerpoint/2010/main" val="2147979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Desafios do </a:t>
            </a:r>
            <a:r>
              <a:rPr lang="pt-BR" b="1" i="1" dirty="0" err="1"/>
              <a:t>TinyML</a:t>
            </a:r>
            <a:r>
              <a:rPr lang="pt-BR" dirty="0"/>
              <a:t>”</a:t>
            </a:r>
          </a:p>
          <a:p>
            <a:r>
              <a:rPr lang="pt-BR" dirty="0"/>
              <a:t>Exercícios de programação em Python.</a:t>
            </a:r>
          </a:p>
        </p:txBody>
      </p:sp>
    </p:spTree>
    <p:extLst>
      <p:ext uri="{BB962C8B-B14F-4D97-AF65-F5344CB8AC3E}">
        <p14:creationId xmlns:p14="http://schemas.microsoft.com/office/powerpoint/2010/main" val="2918520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617272" cy="6290888"/>
              <a:chOff x="1305718" y="207166"/>
              <a:chExt cx="9617272"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261023" y="6097944"/>
                <a:ext cx="3661967"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2011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831838" y="4904981"/>
                <a:ext cx="2049513" cy="584775"/>
              </a:xfrm>
              <a:prstGeom prst="rect">
                <a:avLst/>
              </a:prstGeom>
              <a:noFill/>
            </p:spPr>
            <p:txBody>
              <a:bodyPr wrap="square" rtlCol="0">
                <a:spAutoFit/>
              </a:bodyPr>
              <a:lstStyle/>
              <a:p>
                <a:pPr algn="ctr"/>
                <a:r>
                  <a:rPr lang="pt-BR" sz="1600" dirty="0"/>
                  <a:t>Sistemas embarcados e 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4" y="1825625"/>
            <a:ext cx="6346372" cy="4351338"/>
          </a:xfrm>
        </p:spPr>
        <p:txBody>
          <a:bodyPr/>
          <a:lstStyle/>
          <a:p>
            <a:r>
              <a:rPr lang="pt-BR" dirty="0"/>
              <a:t>Antes de falarmos de sistemas embarcados, vamos fazer um paralelo com o sistema de um computador de uso geral.</a:t>
            </a:r>
          </a:p>
          <a:p>
            <a:r>
              <a:rPr lang="pt-BR" dirty="0"/>
              <a:t>Em termos gerais, o que temos é o SW (aplicações, bibliotecas e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fontScale="92500" lnSpcReduction="20000"/>
          </a:bodyPr>
          <a:lstStyle/>
          <a:p>
            <a:r>
              <a:rPr lang="pt-BR" b="1" dirty="0"/>
              <a:t>Unidade de processamento central</a:t>
            </a:r>
            <a:r>
              <a:rPr lang="pt-BR" dirty="0"/>
              <a:t> (CPU): é o cérebro do computador, </a:t>
            </a:r>
            <a:r>
              <a:rPr lang="pt-BR" i="0" dirty="0">
                <a:effectLst/>
              </a:rPr>
              <a:t>realizando cálculos, tomada de decisões lógicas, controle de dispositivos e execução de programas.</a:t>
            </a:r>
          </a:p>
          <a:p>
            <a:r>
              <a:rPr lang="pt-BR" b="1" dirty="0"/>
              <a:t>Memória volátil</a:t>
            </a:r>
            <a:r>
              <a:rPr lang="pt-BR" dirty="0"/>
              <a:t>: </a:t>
            </a:r>
            <a:r>
              <a:rPr lang="pt-BR" i="0" dirty="0">
                <a:effectLst/>
              </a:rPr>
              <a:t>armazena temporariamente dados e instruções que estão sendo processados pela CPU.</a:t>
            </a:r>
          </a:p>
          <a:p>
            <a:pPr lvl="1">
              <a:buFont typeface="Wingdings" panose="05000000000000000000" pitchFamily="2" charset="2"/>
              <a:buChar char="§"/>
            </a:pPr>
            <a:r>
              <a:rPr lang="pt-BR" i="0" dirty="0">
                <a:effectLst/>
              </a:rPr>
              <a:t>Exemplos: RAM e a cache do processador.</a:t>
            </a:r>
          </a:p>
          <a:p>
            <a:r>
              <a:rPr lang="pt-BR" b="1" dirty="0"/>
              <a:t>Memória não-volátil</a:t>
            </a:r>
            <a:r>
              <a:rPr lang="pt-BR" dirty="0"/>
              <a:t>: </a:t>
            </a:r>
            <a:r>
              <a:rPr lang="pt-BR" b="0" i="0" dirty="0">
                <a:effectLst/>
              </a:rPr>
              <a:t>armazena permanentemente arquivos, programas e outros dados que podem ser acessados posteriormente mesmo após desligar e reiniciar o dispositivo.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flash e memória de acesso aleatório não volátil (NVRAM). </a:t>
            </a:r>
            <a:endParaRPr lang="pt-BR" i="0" dirty="0">
              <a:effectLst/>
            </a:endParaRPr>
          </a:p>
          <a:p>
            <a:endParaRPr lang="pt-BR" dirty="0"/>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Tree>
    <p:extLst>
      <p:ext uri="{BB962C8B-B14F-4D97-AF65-F5344CB8AC3E}">
        <p14:creationId xmlns:p14="http://schemas.microsoft.com/office/powerpoint/2010/main" val="112087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O microprocessador é apenas uma parte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5"/>
            <a:ext cx="5321758" cy="4782004"/>
          </a:xfrm>
        </p:spPr>
        <p:txBody>
          <a:bodyPr>
            <a:normAutofit lnSpcReduction="10000"/>
          </a:bodyPr>
          <a:lstStyle/>
          <a:p>
            <a:r>
              <a:rPr lang="pt-BR" dirty="0"/>
              <a:t>A CPU é o coração do computador, mas para que ele funcione, são necessários outros componentes, como: memórias volátil e não-volátil, sistema de </a:t>
            </a:r>
            <a:r>
              <a:rPr lang="pt-BR" i="1" dirty="0"/>
              <a:t>clock</a:t>
            </a:r>
            <a:r>
              <a:rPr lang="pt-BR" dirty="0"/>
              <a:t>, controladores de I/O, interfaces de comunicação, etc.</a:t>
            </a:r>
          </a:p>
          <a:p>
            <a:r>
              <a:rPr lang="pt-BR" dirty="0"/>
              <a:t>Em um computador de uso geral, estes outros componentes são chips separados soldados na placa mãe e conectados através do barramento de comunicação disponibilizado pela placa mãe.</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(USB, 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18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2917825"/>
          </a:xfrm>
        </p:spPr>
        <p:txBody>
          <a:bodyPr/>
          <a:lstStyle/>
          <a:p>
            <a:r>
              <a:rPr lang="pt-BR" b="0" i="0" dirty="0">
                <a:effectLst/>
              </a:rPr>
              <a:t>É um dispositivo completo em um único chip, que combina uma CPU com memórias, periféricos de entrada/saída, temporizadores e outros recursos, tornando-o adequado para aplicações embarcadas.</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Tree>
    <p:extLst>
      <p:ext uri="{BB962C8B-B14F-4D97-AF65-F5344CB8AC3E}">
        <p14:creationId xmlns:p14="http://schemas.microsoft.com/office/powerpoint/2010/main" val="261315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537116" y="1825626"/>
            <a:ext cx="5257801" cy="5032375"/>
          </a:xfrm>
        </p:spPr>
        <p:txBody>
          <a:bodyPr>
            <a:normAutofit fontScale="92500" lnSpcReduction="20000"/>
          </a:bodyPr>
          <a:lstStyle/>
          <a:p>
            <a:r>
              <a:rPr lang="pt-BR" dirty="0"/>
              <a:t>Coração de um sistema computacional.</a:t>
            </a:r>
          </a:p>
          <a:p>
            <a:r>
              <a:rPr lang="pt-BR" dirty="0"/>
              <a:t>É apenas a CPU, memória e armazenamento são externos a ele.</a:t>
            </a:r>
          </a:p>
          <a:p>
            <a:r>
              <a:rPr lang="pt-BR" dirty="0"/>
              <a:t>Usado principalmente em sistemas de uso geral como laptops, desktops e servidores.</a:t>
            </a:r>
          </a:p>
          <a:p>
            <a:r>
              <a:rPr lang="pt-BR" dirty="0"/>
              <a:t>Oferece flexibilidade em seu design </a:t>
            </a:r>
            <a:r>
              <a:rPr lang="pt-BR" b="0" i="0" dirty="0">
                <a:effectLst/>
              </a:rPr>
              <a:t>porque é projetado para ser usado em uma ampla variedade de aplicações</a:t>
            </a:r>
            <a:r>
              <a:rPr lang="pt-BR" dirty="0"/>
              <a:t>.</a:t>
            </a:r>
          </a:p>
          <a:p>
            <a:r>
              <a:rPr lang="pt-BR" dirty="0"/>
              <a:t>O sistema é grande e, em geral, não apresenta restrições de memória e/ou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825626"/>
            <a:ext cx="5644376" cy="50323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Coração de um sistema embarcado.</a:t>
            </a:r>
          </a:p>
          <a:p>
            <a:r>
              <a:rPr lang="pt-BR" dirty="0"/>
              <a:t>Memória e armazenado (além de controladores de I/O, ADC, DAC, timers, etc.) são internos ao chip.</a:t>
            </a:r>
          </a:p>
          <a:p>
            <a:r>
              <a:rPr lang="pt-BR" dirty="0"/>
              <a:t>Usado principalmente em sistemas especializados, com </a:t>
            </a:r>
            <a:r>
              <a:rPr lang="pt-BR" b="0" i="0" dirty="0">
                <a:effectLst/>
              </a:rPr>
              <a:t>função específica, como MP3 players, telefones, etc.</a:t>
            </a:r>
          </a:p>
          <a:p>
            <a:r>
              <a:rPr lang="pt-BR" b="0" i="0" dirty="0">
                <a:effectLst/>
              </a:rPr>
              <a:t>Não o</a:t>
            </a:r>
            <a:r>
              <a:rPr lang="pt-BR" dirty="0"/>
              <a:t>ferece flexibilidade em seu design porque </a:t>
            </a:r>
            <a:r>
              <a:rPr lang="pt-BR" b="0" i="0" dirty="0">
                <a:effectLst/>
              </a:rPr>
              <a:t>é projetado para atender a um propósito específico.</a:t>
            </a:r>
            <a:endParaRPr lang="pt-BR" dirty="0"/>
          </a:p>
          <a:p>
            <a:r>
              <a:rPr lang="pt-BR" dirty="0"/>
              <a:t>Sistema é pequeno e apresenta restrições de memória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9449</TotalTime>
  <Words>4993</Words>
  <Application>Microsoft Office PowerPoint</Application>
  <PresentationFormat>Widescreen</PresentationFormat>
  <Paragraphs>453</Paragraphs>
  <Slides>37</Slides>
  <Notes>23</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37</vt:i4>
      </vt:variant>
    </vt:vector>
  </HeadingPairs>
  <TitlesOfParts>
    <vt:vector size="47" baseType="lpstr">
      <vt:lpstr>Arial</vt:lpstr>
      <vt:lpstr>Calibri</vt:lpstr>
      <vt:lpstr>Calibri Light</vt:lpstr>
      <vt:lpstr>Cambria Math</vt:lpstr>
      <vt:lpstr>Courier New</vt:lpstr>
      <vt:lpstr>Google Sans</vt:lpstr>
      <vt:lpstr>Inter</vt:lpstr>
      <vt:lpstr>Söhne</vt:lpstr>
      <vt:lpstr>Wingdings</vt:lpstr>
      <vt:lpstr>Tema do Office</vt:lpstr>
      <vt:lpstr>TP557 - Tópicos avançados em IoT e Machine Learning: Desafios do TinyML</vt:lpstr>
      <vt:lpstr>Apresentação do PowerPoint</vt:lpstr>
      <vt:lpstr>TinyML</vt:lpstr>
      <vt:lpstr>Sistema computacional</vt:lpstr>
      <vt:lpstr>Hardware</vt:lpstr>
      <vt:lpstr>Apresentação do PowerPoint</vt:lpstr>
      <vt:lpstr>O microprocessador é apenas uma parte do quebra-cabeças</vt:lpstr>
      <vt:lpstr>Microcontrolador, tudo junto e misturado</vt:lpstr>
      <vt:lpstr>Microprocessador</vt:lpstr>
      <vt:lpstr>Diferenças de magnitude</vt:lpstr>
      <vt:lpstr>Quais são as implicações das limitações?</vt:lpstr>
      <vt:lpstr>Comparação de hardware</vt:lpstr>
      <vt:lpstr>CPUs ARM Cortex para sistemas embarcados</vt:lpstr>
      <vt:lpstr>Conjunto de instruções da família ARM Cortex-M</vt:lpstr>
      <vt:lpstr>Conjunto de instruções da família ARM Cortex-M</vt:lpstr>
      <vt:lpstr>Conjunto de instruções da família ARM Cortex-M</vt:lpstr>
      <vt:lpstr>Conjunto de instruções da família ARM Cortex-M</vt:lpstr>
      <vt:lpstr>Software</vt:lpstr>
      <vt:lpstr>Sistemas Operacionais Amplamente Usados</vt:lpstr>
      <vt:lpstr>Sistemas Operacionais Amplamente Usados</vt:lpstr>
      <vt:lpstr>Bibliotecas</vt:lpstr>
      <vt:lpstr>Bibliotecas</vt:lpstr>
      <vt:lpstr>Bibliotecas</vt:lpstr>
      <vt:lpstr>Portabilidade</vt:lpstr>
      <vt:lpstr>Portabilidade</vt:lpstr>
      <vt:lpstr>Portabilidade</vt:lpstr>
      <vt:lpstr>Portabilidade</vt:lpstr>
      <vt:lpstr>O perde-e-ganha da portabilidade</vt:lpstr>
      <vt:lpstr>O perde-e-ganha da portabilidade</vt:lpstr>
      <vt:lpstr>O perde-e-ganha da portabilidade</vt:lpstr>
      <vt:lpstr>O perde-e-ganha da portabilidade</vt:lpstr>
      <vt:lpstr>Resumo do que vimos até agora</vt:lpstr>
      <vt:lpstr>Atividades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1758</cp:revision>
  <dcterms:created xsi:type="dcterms:W3CDTF">2020-01-20T13:50:05Z</dcterms:created>
  <dcterms:modified xsi:type="dcterms:W3CDTF">2023-07-19T17:55:56Z</dcterms:modified>
</cp:coreProperties>
</file>